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5"/>
  </p:notesMasterIdLst>
  <p:sldIdLst>
    <p:sldId id="256" r:id="rId2"/>
    <p:sldId id="264" r:id="rId3"/>
    <p:sldId id="258" r:id="rId4"/>
    <p:sldId id="257" r:id="rId5"/>
    <p:sldId id="259" r:id="rId6"/>
    <p:sldId id="261" r:id="rId7"/>
    <p:sldId id="262" r:id="rId8"/>
    <p:sldId id="263" r:id="rId9"/>
    <p:sldId id="266" r:id="rId10"/>
    <p:sldId id="265" r:id="rId11"/>
    <p:sldId id="267" r:id="rId12"/>
    <p:sldId id="269"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28"/>
    <p:restoredTop sz="85989"/>
  </p:normalViewPr>
  <p:slideViewPr>
    <p:cSldViewPr snapToGrid="0" snapToObjects="1">
      <p:cViewPr varScale="1">
        <p:scale>
          <a:sx n="108" d="100"/>
          <a:sy n="108" d="100"/>
        </p:scale>
        <p:origin x="138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E34ED3-6D51-6343-A7E4-CF1140C585B7}" type="datetimeFigureOut">
              <a:rPr lang="en-US" smtClean="0"/>
              <a:t>6/26/17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E88547-F5F1-3648-B38E-2E9E23531661}" type="slidenum">
              <a:rPr lang="en-US" smtClean="0"/>
              <a:t>‹#›</a:t>
            </a:fld>
            <a:endParaRPr lang="en-US"/>
          </a:p>
        </p:txBody>
      </p:sp>
    </p:spTree>
    <p:extLst>
      <p:ext uri="{BB962C8B-B14F-4D97-AF65-F5344CB8AC3E}">
        <p14:creationId xmlns:p14="http://schemas.microsoft.com/office/powerpoint/2010/main" val="1945493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An upright man gives thought to his ways.”(Proverbs 21:29)</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Goals should be beneficial and important.</a:t>
            </a:r>
          </a:p>
          <a:p>
            <a:r>
              <a:rPr lang="en-US" sz="1200" kern="1200" dirty="0" smtClean="0">
                <a:solidFill>
                  <a:schemeClr val="tx1"/>
                </a:solidFill>
                <a:effectLst/>
                <a:latin typeface="+mn-lt"/>
                <a:ea typeface="+mn-ea"/>
                <a:cs typeface="+mn-cs"/>
              </a:rPr>
              <a:t>Goals should be reasonable and reachable (attainable).</a:t>
            </a:r>
          </a:p>
          <a:p>
            <a:r>
              <a:rPr lang="en-US" sz="1200" kern="1200" dirty="0" smtClean="0">
                <a:solidFill>
                  <a:schemeClr val="tx1"/>
                </a:solidFill>
                <a:effectLst/>
                <a:latin typeface="+mn-lt"/>
                <a:ea typeface="+mn-ea"/>
                <a:cs typeface="+mn-cs"/>
              </a:rPr>
              <a:t>Goals should be measurable and specific.</a:t>
            </a:r>
          </a:p>
          <a:p>
            <a:r>
              <a:rPr lang="en-US" sz="1200" kern="1200" dirty="0" smtClean="0">
                <a:solidFill>
                  <a:schemeClr val="tx1"/>
                </a:solidFill>
                <a:effectLst/>
                <a:latin typeface="+mn-lt"/>
                <a:ea typeface="+mn-ea"/>
                <a:cs typeface="+mn-cs"/>
              </a:rPr>
              <a:t>Goals should be controllable and not dependent on others.</a:t>
            </a:r>
          </a:p>
          <a:p>
            <a:r>
              <a:rPr lang="en-US" sz="1200" kern="1200" dirty="0" smtClean="0">
                <a:solidFill>
                  <a:schemeClr val="tx1"/>
                </a:solidFill>
                <a:effectLst/>
                <a:latin typeface="+mn-lt"/>
                <a:ea typeface="+mn-ea"/>
                <a:cs typeface="+mn-cs"/>
              </a:rPr>
              <a:t>Goals should be written and reviewed.</a:t>
            </a:r>
          </a:p>
          <a:p>
            <a:r>
              <a:rPr lang="en-US" sz="1200" kern="1200" dirty="0" smtClean="0">
                <a:solidFill>
                  <a:schemeClr val="tx1"/>
                </a:solidFill>
                <a:effectLst/>
                <a:latin typeface="+mn-lt"/>
                <a:ea typeface="+mn-ea"/>
                <a:cs typeface="+mn-cs"/>
              </a:rPr>
              <a:t>Goals should reinforce your life purpose.</a:t>
            </a: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BE88547-F5F1-3648-B38E-2E9E23531661}" type="slidenum">
              <a:rPr lang="en-US" smtClean="0"/>
              <a:t>9</a:t>
            </a:fld>
            <a:endParaRPr lang="en-US"/>
          </a:p>
        </p:txBody>
      </p:sp>
    </p:spTree>
    <p:extLst>
      <p:ext uri="{BB962C8B-B14F-4D97-AF65-F5344CB8AC3E}">
        <p14:creationId xmlns:p14="http://schemas.microsoft.com/office/powerpoint/2010/main" val="323732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599903F-B4CF-8A49-9CF1-7F3880E1CF12}" type="datetimeFigureOut">
              <a:rPr lang="en-US" smtClean="0"/>
              <a:t>6/26/17</a:t>
            </a:fld>
            <a:endParaRPr lang="en-US"/>
          </a:p>
        </p:txBody>
      </p:sp>
      <p:sp>
        <p:nvSpPr>
          <p:cNvPr id="5" name="Footer Placeholder 4"/>
          <p:cNvSpPr>
            <a:spLocks noGrp="1"/>
          </p:cNvSpPr>
          <p:nvPr>
            <p:ph type="ftr" sz="quarter" idx="11"/>
          </p:nvPr>
        </p:nvSpPr>
        <p:spPr>
          <a:xfrm>
            <a:off x="2396319" y="329308"/>
            <a:ext cx="3086292" cy="309201"/>
          </a:xfrm>
        </p:spPr>
        <p:txBody>
          <a:bodyPr/>
          <a:lstStyle/>
          <a:p>
            <a:endParaRPr lang="en-US"/>
          </a:p>
        </p:txBody>
      </p:sp>
      <p:sp>
        <p:nvSpPr>
          <p:cNvPr id="6" name="Slide Number Placeholder 5"/>
          <p:cNvSpPr>
            <a:spLocks noGrp="1"/>
          </p:cNvSpPr>
          <p:nvPr>
            <p:ph type="sldNum" sz="quarter" idx="12"/>
          </p:nvPr>
        </p:nvSpPr>
        <p:spPr>
          <a:xfrm>
            <a:off x="1434703" y="798973"/>
            <a:ext cx="802005" cy="503578"/>
          </a:xfrm>
        </p:spPr>
        <p:txBody>
          <a:bodyPr/>
          <a:lstStyle/>
          <a:p>
            <a:fld id="{5D37D480-595D-D746-99EA-D06309BDAE6A}" type="slidenum">
              <a:rPr lang="en-US" smtClean="0"/>
              <a:t>‹#›</a:t>
            </a:fld>
            <a:endParaRPr lang="en-US"/>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28591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99903F-B4CF-8A49-9CF1-7F3880E1CF12}" type="datetimeFigureOut">
              <a:rPr lang="en-US" smtClean="0"/>
              <a:t>6/26/17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7D480-595D-D746-99EA-D06309BDAE6A}" type="slidenum">
              <a:rPr lang="en-US" smtClean="0"/>
              <a:t>‹#›</a:t>
            </a:fld>
            <a:endParaRPr lang="en-US"/>
          </a:p>
        </p:txBody>
      </p:sp>
    </p:spTree>
    <p:extLst>
      <p:ext uri="{BB962C8B-B14F-4D97-AF65-F5344CB8AC3E}">
        <p14:creationId xmlns:p14="http://schemas.microsoft.com/office/powerpoint/2010/main" val="534947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99903F-B4CF-8A49-9CF1-7F3880E1CF12}" type="datetimeFigureOut">
              <a:rPr lang="en-US" smtClean="0"/>
              <a:t>6/26/17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7D480-595D-D746-99EA-D06309BDAE6A}" type="slidenum">
              <a:rPr lang="en-US" smtClean="0"/>
              <a:t>‹#›</a:t>
            </a:fld>
            <a:endParaRPr lang="en-US"/>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92035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99903F-B4CF-8A49-9CF1-7F3880E1CF12}" type="datetimeFigureOut">
              <a:rPr lang="en-US" smtClean="0"/>
              <a:t>6/26/17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7D480-595D-D746-99EA-D06309BDAE6A}"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80967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99903F-B4CF-8A49-9CF1-7F3880E1CF12}" type="datetimeFigureOut">
              <a:rPr lang="en-US" smtClean="0"/>
              <a:t>6/26/17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7D480-595D-D746-99EA-D06309BDAE6A}" type="slidenum">
              <a:rPr lang="en-US" smtClean="0"/>
              <a:t>‹#›</a:t>
            </a:fld>
            <a:endParaRPr lang="en-US"/>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93597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599903F-B4CF-8A49-9CF1-7F3880E1CF12}" type="datetimeFigureOut">
              <a:rPr lang="en-US" smtClean="0"/>
              <a:t>6/26/17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37D480-595D-D746-99EA-D06309BDAE6A}"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57324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599903F-B4CF-8A49-9CF1-7F3880E1CF12}" type="datetimeFigureOut">
              <a:rPr lang="en-US" smtClean="0"/>
              <a:t>6/26/17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37D480-595D-D746-99EA-D06309BDAE6A}" type="slidenum">
              <a:rPr lang="en-US" smtClean="0"/>
              <a:t>‹#›</a:t>
            </a:fld>
            <a:endParaRPr lang="en-US"/>
          </a:p>
        </p:txBody>
      </p:sp>
    </p:spTree>
    <p:extLst>
      <p:ext uri="{BB962C8B-B14F-4D97-AF65-F5344CB8AC3E}">
        <p14:creationId xmlns:p14="http://schemas.microsoft.com/office/powerpoint/2010/main" val="222741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599903F-B4CF-8A49-9CF1-7F3880E1CF12}" type="datetimeFigureOut">
              <a:rPr lang="en-US" smtClean="0"/>
              <a:t>6/26/17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37D480-595D-D746-99EA-D06309BDAE6A}" type="slidenum">
              <a:rPr lang="en-US" smtClean="0"/>
              <a:t>‹#›</a:t>
            </a:fld>
            <a:endParaRPr lang="en-US"/>
          </a:p>
        </p:txBody>
      </p:sp>
    </p:spTree>
    <p:extLst>
      <p:ext uri="{BB962C8B-B14F-4D97-AF65-F5344CB8AC3E}">
        <p14:creationId xmlns:p14="http://schemas.microsoft.com/office/powerpoint/2010/main" val="547334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99903F-B4CF-8A49-9CF1-7F3880E1CF12}" type="datetimeFigureOut">
              <a:rPr lang="en-US" smtClean="0"/>
              <a:t>6/26/17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37D480-595D-D746-99EA-D06309BDAE6A}" type="slidenum">
              <a:rPr lang="en-US" smtClean="0"/>
              <a:t>‹#›</a:t>
            </a:fld>
            <a:endParaRPr lang="en-US"/>
          </a:p>
        </p:txBody>
      </p:sp>
    </p:spTree>
    <p:extLst>
      <p:ext uri="{BB962C8B-B14F-4D97-AF65-F5344CB8AC3E}">
        <p14:creationId xmlns:p14="http://schemas.microsoft.com/office/powerpoint/2010/main" val="1384733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99903F-B4CF-8A49-9CF1-7F3880E1CF12}" type="datetimeFigureOut">
              <a:rPr lang="en-US" smtClean="0"/>
              <a:t>6/26/17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37D480-595D-D746-99EA-D06309BDAE6A}" type="slidenum">
              <a:rPr lang="en-US" smtClean="0"/>
              <a:t>‹#›</a:t>
            </a:fld>
            <a:endParaRPr lang="en-US"/>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37383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C599903F-B4CF-8A49-9CF1-7F3880E1CF12}" type="datetimeFigureOut">
              <a:rPr lang="en-US" smtClean="0"/>
              <a:t>6/26/17</a:t>
            </a:fld>
            <a:endParaRPr lang="en-US"/>
          </a:p>
        </p:txBody>
      </p:sp>
      <p:sp>
        <p:nvSpPr>
          <p:cNvPr id="6" name="Footer Placeholder 5"/>
          <p:cNvSpPr>
            <a:spLocks noGrp="1"/>
          </p:cNvSpPr>
          <p:nvPr>
            <p:ph type="ftr" sz="quarter" idx="11"/>
          </p:nvPr>
        </p:nvSpPr>
        <p:spPr>
          <a:xfrm>
            <a:off x="1437530" y="318641"/>
            <a:ext cx="3251553" cy="320931"/>
          </a:xfrm>
        </p:spPr>
        <p:txBody>
          <a:bodyPr/>
          <a:lstStyle/>
          <a:p>
            <a:endParaRPr lang="en-US"/>
          </a:p>
        </p:txBody>
      </p:sp>
      <p:sp>
        <p:nvSpPr>
          <p:cNvPr id="7" name="Slide Number Placeholder 6"/>
          <p:cNvSpPr>
            <a:spLocks noGrp="1"/>
          </p:cNvSpPr>
          <p:nvPr>
            <p:ph type="sldNum" sz="quarter" idx="12"/>
          </p:nvPr>
        </p:nvSpPr>
        <p:spPr/>
        <p:txBody>
          <a:bodyPr/>
          <a:lstStyle/>
          <a:p>
            <a:fld id="{5D37D480-595D-D746-99EA-D06309BDAE6A}" type="slidenum">
              <a:rPr lang="en-US" smtClean="0"/>
              <a:t>‹#›</a:t>
            </a:fld>
            <a:endParaRPr lang="en-US"/>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5742478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599903F-B4CF-8A49-9CF1-7F3880E1CF12}" type="datetimeFigureOut">
              <a:rPr lang="en-US" smtClean="0"/>
              <a:t>6/26/17</a:t>
            </a:fld>
            <a:endParaRPr lang="en-US"/>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5D37D480-595D-D746-99EA-D06309BDAE6A}" type="slidenum">
              <a:rPr lang="en-US" smtClean="0"/>
              <a:t>‹#›</a:t>
            </a:fld>
            <a:endParaRPr lang="en-US"/>
          </a:p>
        </p:txBody>
      </p:sp>
    </p:spTree>
    <p:extLst>
      <p:ext uri="{BB962C8B-B14F-4D97-AF65-F5344CB8AC3E}">
        <p14:creationId xmlns:p14="http://schemas.microsoft.com/office/powerpoint/2010/main" val="16232054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5971" y="1009401"/>
            <a:ext cx="8263015" cy="1514931"/>
          </a:xfrm>
        </p:spPr>
        <p:txBody>
          <a:bodyPr>
            <a:normAutofit/>
          </a:bodyPr>
          <a:lstStyle/>
          <a:p>
            <a:r>
              <a:rPr lang="en-US" sz="4800" dirty="0" smtClean="0"/>
              <a:t>From chronos to Kairos: </a:t>
            </a:r>
            <a:br>
              <a:rPr lang="en-US" sz="4800" dirty="0" smtClean="0"/>
            </a:br>
            <a:r>
              <a:rPr lang="en-US" sz="3600" dirty="0" smtClean="0"/>
              <a:t>Maximizing your minutes</a:t>
            </a:r>
            <a:endParaRPr lang="en-US" sz="4000" dirty="0"/>
          </a:p>
        </p:txBody>
      </p:sp>
      <p:sp>
        <p:nvSpPr>
          <p:cNvPr id="3" name="Subtitle 2"/>
          <p:cNvSpPr>
            <a:spLocks noGrp="1"/>
          </p:cNvSpPr>
          <p:nvPr>
            <p:ph type="subTitle" idx="1"/>
          </p:nvPr>
        </p:nvSpPr>
        <p:spPr/>
        <p:txBody>
          <a:bodyPr/>
          <a:lstStyle/>
          <a:p>
            <a:r>
              <a:rPr lang="en-US" dirty="0" smtClean="0"/>
              <a:t>Elias Zabala Sr., Treasurer</a:t>
            </a:r>
          </a:p>
          <a:p>
            <a:r>
              <a:rPr lang="en-US" dirty="0" smtClean="0"/>
              <a:t>Atlantic Union Conference</a:t>
            </a:r>
            <a:endParaRPr lang="en-US" dirty="0"/>
          </a:p>
        </p:txBody>
      </p:sp>
    </p:spTree>
    <p:extLst>
      <p:ext uri="{BB962C8B-B14F-4D97-AF65-F5344CB8AC3E}">
        <p14:creationId xmlns:p14="http://schemas.microsoft.com/office/powerpoint/2010/main" val="4350504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Great time management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a:t>Use a personal organizer and planner.</a:t>
            </a:r>
          </a:p>
          <a:p>
            <a:r>
              <a:rPr lang="en-US" dirty="0" smtClean="0"/>
              <a:t>Keep </a:t>
            </a:r>
            <a:r>
              <a:rPr lang="en-US" dirty="0"/>
              <a:t>a pen and pad with you at all times. Write down every small and large task to do.</a:t>
            </a:r>
          </a:p>
          <a:p>
            <a:r>
              <a:rPr lang="en-US" dirty="0" smtClean="0"/>
              <a:t>Create </a:t>
            </a:r>
            <a:r>
              <a:rPr lang="en-US" dirty="0"/>
              <a:t>a detailed filing system—each family member, appliance warranty, etc.</a:t>
            </a:r>
          </a:p>
          <a:p>
            <a:r>
              <a:rPr lang="en-US" dirty="0" smtClean="0"/>
              <a:t>Group </a:t>
            </a:r>
            <a:r>
              <a:rPr lang="en-US" dirty="0"/>
              <a:t>unanswered </a:t>
            </a:r>
            <a:r>
              <a:rPr lang="en-US" dirty="0" smtClean="0"/>
              <a:t>emails </a:t>
            </a:r>
            <a:r>
              <a:rPr lang="en-US" dirty="0"/>
              <a:t>and telephone calls together for answering.</a:t>
            </a:r>
          </a:p>
          <a:p>
            <a:r>
              <a:rPr lang="en-US" dirty="0" smtClean="0"/>
              <a:t>Schedule appointments realistically.</a:t>
            </a:r>
            <a:endParaRPr lang="en-US" dirty="0"/>
          </a:p>
          <a:p>
            <a:r>
              <a:rPr lang="en-US" dirty="0" smtClean="0"/>
              <a:t>Establish </a:t>
            </a:r>
            <a:r>
              <a:rPr lang="en-US" dirty="0"/>
              <a:t>concluding sentences for telephone conversations </a:t>
            </a:r>
          </a:p>
        </p:txBody>
      </p:sp>
    </p:spTree>
    <p:extLst>
      <p:ext uri="{BB962C8B-B14F-4D97-AF65-F5344CB8AC3E}">
        <p14:creationId xmlns:p14="http://schemas.microsoft.com/office/powerpoint/2010/main" val="9253920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Timesaving tips</a:t>
            </a:r>
            <a:endParaRPr lang="en-US" dirty="0"/>
          </a:p>
        </p:txBody>
      </p:sp>
      <p:sp>
        <p:nvSpPr>
          <p:cNvPr id="3" name="Content Placeholder 2"/>
          <p:cNvSpPr>
            <a:spLocks noGrp="1"/>
          </p:cNvSpPr>
          <p:nvPr>
            <p:ph idx="1"/>
          </p:nvPr>
        </p:nvSpPr>
        <p:spPr/>
        <p:txBody>
          <a:bodyPr>
            <a:normAutofit/>
          </a:bodyPr>
          <a:lstStyle/>
          <a:p>
            <a:r>
              <a:rPr lang="en-US" dirty="0"/>
              <a:t>Say an appropriate no more often than yes.</a:t>
            </a:r>
          </a:p>
          <a:p>
            <a:r>
              <a:rPr lang="en-US" dirty="0" smtClean="0"/>
              <a:t>Saying </a:t>
            </a:r>
            <a:r>
              <a:rPr lang="en-US" dirty="0"/>
              <a:t>an appropriate no keeps your life from becoming overloaded.</a:t>
            </a:r>
          </a:p>
          <a:p>
            <a:r>
              <a:rPr lang="en-US" dirty="0" smtClean="0"/>
              <a:t>Saying </a:t>
            </a:r>
            <a:r>
              <a:rPr lang="en-US" dirty="0"/>
              <a:t>an appropriate no allows time for growth.</a:t>
            </a:r>
          </a:p>
          <a:p>
            <a:r>
              <a:rPr lang="en-US" dirty="0" smtClean="0"/>
              <a:t>Saying </a:t>
            </a:r>
            <a:r>
              <a:rPr lang="en-US" dirty="0"/>
              <a:t>an appropriate no provides ample time for all God desires you to do.</a:t>
            </a:r>
          </a:p>
          <a:p>
            <a:r>
              <a:rPr lang="en-US" dirty="0" smtClean="0"/>
              <a:t>Say </a:t>
            </a:r>
            <a:r>
              <a:rPr lang="en-US" dirty="0"/>
              <a:t>an appropriate no with an attitude of appreciation </a:t>
            </a:r>
          </a:p>
        </p:txBody>
      </p:sp>
      <p:sp>
        <p:nvSpPr>
          <p:cNvPr id="4" name="Line Callout 1 3"/>
          <p:cNvSpPr/>
          <p:nvPr/>
        </p:nvSpPr>
        <p:spPr>
          <a:xfrm>
            <a:off x="5450772" y="642541"/>
            <a:ext cx="3538849" cy="1091255"/>
          </a:xfrm>
          <a:prstGeom prst="borderCallout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i="1" dirty="0"/>
              <a:t>If I were still trying to please men, I would not be a servant of Christ</a:t>
            </a:r>
            <a:r>
              <a:rPr lang="en-US" sz="1600" i="1" dirty="0" smtClean="0"/>
              <a:t>.</a:t>
            </a:r>
            <a:r>
              <a:rPr lang="en-US" sz="1600" dirty="0"/>
              <a:t> </a:t>
            </a:r>
            <a:r>
              <a:rPr lang="en-US" sz="1600" i="1" dirty="0" smtClean="0"/>
              <a:t>(</a:t>
            </a:r>
            <a:r>
              <a:rPr lang="en-US" sz="1600" i="1" dirty="0"/>
              <a:t>Galatians 1:10)</a:t>
            </a:r>
            <a:endParaRPr lang="en-US" sz="1600" dirty="0"/>
          </a:p>
        </p:txBody>
      </p:sp>
    </p:spTree>
    <p:extLst>
      <p:ext uri="{BB962C8B-B14F-4D97-AF65-F5344CB8AC3E}">
        <p14:creationId xmlns:p14="http://schemas.microsoft.com/office/powerpoint/2010/main" val="1610335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transitioning</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latin typeface="Arial Hebrew Scholar" charset="-79"/>
                <a:ea typeface="Arial Hebrew Scholar" charset="-79"/>
                <a:cs typeface="Arial Hebrew Scholar" charset="-79"/>
              </a:rPr>
              <a:t>From </a:t>
            </a:r>
            <a:r>
              <a:rPr lang="en-US" sz="2400" i="1" dirty="0" smtClean="0">
                <a:latin typeface="Arial Hebrew Scholar" charset="-79"/>
                <a:ea typeface="Arial Hebrew Scholar" charset="-79"/>
                <a:cs typeface="Arial Hebrew Scholar" charset="-79"/>
              </a:rPr>
              <a:t>Chronos: marking </a:t>
            </a:r>
            <a:r>
              <a:rPr lang="en-US" sz="2400" i="1" dirty="0">
                <a:latin typeface="Arial Hebrew Scholar" charset="-79"/>
                <a:ea typeface="Arial Hebrew Scholar" charset="-79"/>
                <a:cs typeface="Arial Hebrew Scholar" charset="-79"/>
              </a:rPr>
              <a:t>of hours, days, months and </a:t>
            </a:r>
            <a:r>
              <a:rPr lang="en-US" sz="2400" i="1" dirty="0" smtClean="0">
                <a:latin typeface="Arial Hebrew Scholar" charset="-79"/>
                <a:ea typeface="Arial Hebrew Scholar" charset="-79"/>
                <a:cs typeface="Arial Hebrew Scholar" charset="-79"/>
              </a:rPr>
              <a:t>years. </a:t>
            </a:r>
          </a:p>
          <a:p>
            <a:pPr marL="0" indent="0">
              <a:buNone/>
            </a:pPr>
            <a:r>
              <a:rPr lang="en-US" sz="2400" i="1" dirty="0" smtClean="0">
                <a:latin typeface="Arial Hebrew Scholar" charset="-79"/>
                <a:ea typeface="Arial Hebrew Scholar" charset="-79"/>
                <a:cs typeface="Arial Hebrew Scholar" charset="-79"/>
              </a:rPr>
              <a:t>To Kairos: time </a:t>
            </a:r>
            <a:r>
              <a:rPr lang="en-US" sz="2400" i="1" dirty="0">
                <a:latin typeface="Arial Hebrew Scholar" charset="-79"/>
                <a:ea typeface="Arial Hebrew Scholar" charset="-79"/>
                <a:cs typeface="Arial Hebrew Scholar" charset="-79"/>
              </a:rPr>
              <a:t>marked for a </a:t>
            </a:r>
            <a:r>
              <a:rPr lang="en-US" sz="2400" i="1" dirty="0" smtClean="0">
                <a:latin typeface="Arial Hebrew Scholar" charset="-79"/>
                <a:ea typeface="Arial Hebrew Scholar" charset="-79"/>
                <a:cs typeface="Arial Hebrew Scholar" charset="-79"/>
              </a:rPr>
              <a:t>purpose, time to resting </a:t>
            </a:r>
            <a:r>
              <a:rPr lang="en-US" sz="2400" i="1" dirty="0">
                <a:latin typeface="Arial Hebrew Scholar" charset="-79"/>
                <a:ea typeface="Arial Hebrew Scholar" charset="-79"/>
                <a:cs typeface="Arial Hebrew Scholar" charset="-79"/>
              </a:rPr>
              <a:t>your </a:t>
            </a:r>
            <a:r>
              <a:rPr lang="en-US" sz="2400" i="1" dirty="0" smtClean="0">
                <a:latin typeface="Arial Hebrew Scholar" charset="-79"/>
                <a:ea typeface="Arial Hebrew Scholar" charset="-79"/>
                <a:cs typeface="Arial Hebrew Scholar" charset="-79"/>
              </a:rPr>
              <a:t>body, time to labor, time for family, time for God.</a:t>
            </a:r>
          </a:p>
          <a:p>
            <a:pPr marL="0" indent="0">
              <a:buNone/>
            </a:pPr>
            <a:r>
              <a:rPr lang="en-US" sz="2400" i="1" dirty="0" smtClean="0">
                <a:latin typeface="Arial Hebrew Scholar" charset="-79"/>
                <a:ea typeface="Arial Hebrew Scholar" charset="-79"/>
                <a:cs typeface="Arial Hebrew Scholar" charset="-79"/>
              </a:rPr>
              <a:t> </a:t>
            </a:r>
            <a:endParaRPr lang="en-US" sz="1200" dirty="0"/>
          </a:p>
        </p:txBody>
      </p:sp>
      <p:sp>
        <p:nvSpPr>
          <p:cNvPr id="4" name="Line Callout 1 3"/>
          <p:cNvSpPr/>
          <p:nvPr/>
        </p:nvSpPr>
        <p:spPr>
          <a:xfrm>
            <a:off x="4729162" y="4797631"/>
            <a:ext cx="4429494" cy="1092530"/>
          </a:xfrm>
          <a:prstGeom prst="borderCallout1">
            <a:avLst>
              <a:gd name="adj1" fmla="val 49185"/>
              <a:gd name="adj2" fmla="val -1362"/>
              <a:gd name="adj3" fmla="val -48883"/>
              <a:gd name="adj4" fmla="val -3571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He has made everything appropriate in its time. </a:t>
            </a:r>
            <a:r>
              <a:rPr lang="en-US" dirty="0" smtClean="0"/>
              <a:t>Ecclesiastes 3:11</a:t>
            </a:r>
            <a:endParaRPr lang="en-US" dirty="0"/>
          </a:p>
        </p:txBody>
      </p:sp>
    </p:spTree>
    <p:extLst>
      <p:ext uri="{BB962C8B-B14F-4D97-AF65-F5344CB8AC3E}">
        <p14:creationId xmlns:p14="http://schemas.microsoft.com/office/powerpoint/2010/main" val="1690604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3491" y="760021"/>
            <a:ext cx="5617002" cy="2884059"/>
          </a:xfrm>
        </p:spPr>
        <p:txBody>
          <a:bodyPr>
            <a:normAutofit/>
          </a:bodyPr>
          <a:lstStyle/>
          <a:p>
            <a:pPr algn="ctr"/>
            <a:r>
              <a:rPr lang="en-US" sz="4000" dirty="0"/>
              <a:t>The Key is in not spending time, but investing it. </a:t>
            </a:r>
            <a:r>
              <a:rPr lang="en-US" sz="4000" dirty="0" smtClean="0"/>
              <a:t/>
            </a:r>
            <a:br>
              <a:rPr lang="en-US" sz="4000" dirty="0" smtClean="0"/>
            </a:br>
            <a:endParaRPr lang="en-US" dirty="0"/>
          </a:p>
        </p:txBody>
      </p:sp>
      <p:sp>
        <p:nvSpPr>
          <p:cNvPr id="3" name="Text Placeholder 2"/>
          <p:cNvSpPr>
            <a:spLocks noGrp="1"/>
          </p:cNvSpPr>
          <p:nvPr>
            <p:ph type="body" idx="1"/>
          </p:nvPr>
        </p:nvSpPr>
        <p:spPr/>
        <p:txBody>
          <a:bodyPr/>
          <a:lstStyle/>
          <a:p>
            <a:r>
              <a:rPr lang="en-US" dirty="0"/>
              <a:t>Stephen Covey</a:t>
            </a:r>
            <a:r>
              <a:rPr lang="en-US" sz="1400" dirty="0"/>
              <a:t/>
            </a:r>
            <a:br>
              <a:rPr lang="en-US" sz="1400" dirty="0"/>
            </a:br>
            <a:endParaRPr lang="en-US" dirty="0"/>
          </a:p>
        </p:txBody>
      </p:sp>
    </p:spTree>
    <p:extLst>
      <p:ext uri="{BB962C8B-B14F-4D97-AF65-F5344CB8AC3E}">
        <p14:creationId xmlns:p14="http://schemas.microsoft.com/office/powerpoint/2010/main" val="15564593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latin typeface="Arial Hebrew Scholar" charset="-79"/>
                <a:ea typeface="Arial Hebrew Scholar" charset="-79"/>
                <a:cs typeface="Arial Hebrew Scholar" charset="-79"/>
              </a:rPr>
              <a:t>The </a:t>
            </a:r>
            <a:r>
              <a:rPr lang="en-US" dirty="0">
                <a:latin typeface="Arial Hebrew Scholar" charset="-79"/>
                <a:ea typeface="Arial Hebrew Scholar" charset="-79"/>
                <a:cs typeface="Arial Hebrew Scholar" charset="-79"/>
              </a:rPr>
              <a:t>Greek word </a:t>
            </a:r>
            <a:r>
              <a:rPr lang="en-US" i="1" dirty="0">
                <a:latin typeface="Arial Hebrew Scholar" charset="-79"/>
                <a:ea typeface="Arial Hebrew Scholar" charset="-79"/>
                <a:cs typeface="Arial Hebrew Scholar" charset="-79"/>
              </a:rPr>
              <a:t>chronos refers to the marking of hours, days, months and </a:t>
            </a:r>
            <a:r>
              <a:rPr lang="en-US" i="1" dirty="0" smtClean="0">
                <a:latin typeface="Arial Hebrew Scholar" charset="-79"/>
                <a:ea typeface="Arial Hebrew Scholar" charset="-79"/>
                <a:cs typeface="Arial Hebrew Scholar" charset="-79"/>
              </a:rPr>
              <a:t>years. </a:t>
            </a:r>
          </a:p>
          <a:p>
            <a:pPr marL="0" indent="0">
              <a:buNone/>
            </a:pPr>
            <a:r>
              <a:rPr lang="en-US" i="1" dirty="0">
                <a:latin typeface="Arial Hebrew Scholar" charset="-79"/>
                <a:ea typeface="Arial Hebrew Scholar" charset="-79"/>
                <a:cs typeface="Arial Hebrew Scholar" charset="-79"/>
              </a:rPr>
              <a:t>T</a:t>
            </a:r>
            <a:r>
              <a:rPr lang="en-US" i="1" dirty="0" smtClean="0">
                <a:latin typeface="Arial Hebrew Scholar" charset="-79"/>
                <a:ea typeface="Arial Hebrew Scholar" charset="-79"/>
                <a:cs typeface="Arial Hebrew Scholar" charset="-79"/>
              </a:rPr>
              <a:t>he </a:t>
            </a:r>
            <a:r>
              <a:rPr lang="en-US" i="1" dirty="0">
                <a:latin typeface="Arial Hebrew Scholar" charset="-79"/>
                <a:ea typeface="Arial Hebrew Scholar" charset="-79"/>
                <a:cs typeface="Arial Hebrew Scholar" charset="-79"/>
              </a:rPr>
              <a:t>Greek word </a:t>
            </a:r>
            <a:r>
              <a:rPr lang="en-US" i="1" dirty="0" err="1">
                <a:latin typeface="Arial Hebrew Scholar" charset="-79"/>
                <a:ea typeface="Arial Hebrew Scholar" charset="-79"/>
                <a:cs typeface="Arial Hebrew Scholar" charset="-79"/>
              </a:rPr>
              <a:t>kairos</a:t>
            </a:r>
            <a:r>
              <a:rPr lang="en-US" i="1" dirty="0">
                <a:latin typeface="Arial Hebrew Scholar" charset="-79"/>
                <a:ea typeface="Arial Hebrew Scholar" charset="-79"/>
                <a:cs typeface="Arial Hebrew Scholar" charset="-79"/>
              </a:rPr>
              <a:t> is time marked for a purpose. while chronos emphasizes length of time, </a:t>
            </a:r>
            <a:r>
              <a:rPr lang="en-US" i="1" dirty="0" err="1">
                <a:latin typeface="Arial Hebrew Scholar" charset="-79"/>
                <a:ea typeface="Arial Hebrew Scholar" charset="-79"/>
                <a:cs typeface="Arial Hebrew Scholar" charset="-79"/>
              </a:rPr>
              <a:t>kairos</a:t>
            </a:r>
            <a:r>
              <a:rPr lang="en-US" i="1" dirty="0">
                <a:latin typeface="Arial Hebrew Scholar" charset="-79"/>
                <a:ea typeface="Arial Hebrew Scholar" charset="-79"/>
                <a:cs typeface="Arial Hebrew Scholar" charset="-79"/>
              </a:rPr>
              <a:t> is time made eternal by the presence of God. By resting your body and turning your thoughts toward God, you can enter into </a:t>
            </a:r>
            <a:r>
              <a:rPr lang="en-US" i="1" dirty="0" err="1">
                <a:latin typeface="Arial Hebrew Scholar" charset="-79"/>
                <a:ea typeface="Arial Hebrew Scholar" charset="-79"/>
                <a:cs typeface="Arial Hebrew Scholar" charset="-79"/>
              </a:rPr>
              <a:t>kairos</a:t>
            </a:r>
            <a:r>
              <a:rPr lang="en-US" i="1" dirty="0">
                <a:latin typeface="Arial Hebrew Scholar" charset="-79"/>
                <a:ea typeface="Arial Hebrew Scholar" charset="-79"/>
                <a:cs typeface="Arial Hebrew Scholar" charset="-79"/>
              </a:rPr>
              <a:t> at any time during work or </a:t>
            </a:r>
            <a:r>
              <a:rPr lang="en-US" i="1" dirty="0" smtClean="0">
                <a:latin typeface="Arial Hebrew Scholar" charset="-79"/>
                <a:ea typeface="Arial Hebrew Scholar" charset="-79"/>
                <a:cs typeface="Arial Hebrew Scholar" charset="-79"/>
              </a:rPr>
              <a:t>leisure. </a:t>
            </a:r>
            <a:r>
              <a:rPr lang="en-US" sz="1100" dirty="0" smtClean="0"/>
              <a:t>Hunt</a:t>
            </a:r>
            <a:r>
              <a:rPr lang="en-US" sz="1100" dirty="0"/>
              <a:t>, J. (2008). Biblical Counseling Keys on Time Management: Maximizing Your Minutes (p. 17). Dallas, TX: Hope For The Heart</a:t>
            </a:r>
            <a:r>
              <a:rPr lang="en-US" sz="1100" dirty="0" smtClean="0"/>
              <a:t>.</a:t>
            </a:r>
            <a:endParaRPr lang="en-US" sz="1100" dirty="0"/>
          </a:p>
        </p:txBody>
      </p:sp>
    </p:spTree>
    <p:extLst>
      <p:ext uri="{BB962C8B-B14F-4D97-AF65-F5344CB8AC3E}">
        <p14:creationId xmlns:p14="http://schemas.microsoft.com/office/powerpoint/2010/main" val="11232921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a:t>
            </a:r>
            <a:r>
              <a:rPr lang="en-US" dirty="0"/>
              <a:t> </a:t>
            </a:r>
            <a:r>
              <a:rPr lang="en-US" dirty="0" smtClean="0"/>
              <a:t>is</a:t>
            </a:r>
            <a:r>
              <a:rPr lang="mr-IN" dirty="0" smtClean="0"/>
              <a:t>…</a:t>
            </a:r>
            <a:endParaRPr lang="en-US" dirty="0"/>
          </a:p>
        </p:txBody>
      </p:sp>
      <p:sp>
        <p:nvSpPr>
          <p:cNvPr id="3" name="Content Placeholder 2"/>
          <p:cNvSpPr>
            <a:spLocks noGrp="1"/>
          </p:cNvSpPr>
          <p:nvPr>
            <p:ph idx="1"/>
          </p:nvPr>
        </p:nvSpPr>
        <p:spPr>
          <a:xfrm>
            <a:off x="1443491" y="2015733"/>
            <a:ext cx="6571343" cy="1641867"/>
          </a:xfrm>
        </p:spPr>
        <p:txBody>
          <a:bodyPr/>
          <a:lstStyle/>
          <a:p>
            <a:r>
              <a:rPr lang="en-US" dirty="0" smtClean="0"/>
              <a:t>a gift</a:t>
            </a:r>
          </a:p>
          <a:p>
            <a:r>
              <a:rPr lang="en-US" dirty="0" smtClean="0"/>
              <a:t>an opportunity</a:t>
            </a:r>
          </a:p>
          <a:p>
            <a:r>
              <a:rPr lang="en-US" dirty="0" smtClean="0"/>
              <a:t>limited</a:t>
            </a:r>
          </a:p>
          <a:p>
            <a:endParaRPr lang="en-US" dirty="0"/>
          </a:p>
        </p:txBody>
      </p:sp>
      <p:sp>
        <p:nvSpPr>
          <p:cNvPr id="4" name="TextBox 3"/>
          <p:cNvSpPr txBox="1"/>
          <p:nvPr/>
        </p:nvSpPr>
        <p:spPr>
          <a:xfrm>
            <a:off x="273134" y="4203866"/>
            <a:ext cx="8683211" cy="738664"/>
          </a:xfrm>
          <a:prstGeom prst="rect">
            <a:avLst/>
          </a:prstGeom>
          <a:noFill/>
        </p:spPr>
        <p:txBody>
          <a:bodyPr wrap="none" rtlCol="0">
            <a:spAutoFit/>
          </a:bodyPr>
          <a:lstStyle/>
          <a:p>
            <a:pPr marL="342900" indent="-342900">
              <a:buFont typeface="Arial" charset="0"/>
              <a:buChar char="•"/>
            </a:pPr>
            <a:r>
              <a:rPr lang="en-US" sz="2400" dirty="0" smtClean="0"/>
              <a:t>Time is what we want most, but</a:t>
            </a:r>
            <a:r>
              <a:rPr lang="mr-IN" sz="2400" dirty="0" smtClean="0"/>
              <a:t>…</a:t>
            </a:r>
            <a:r>
              <a:rPr lang="en-US" sz="2400" dirty="0" smtClean="0"/>
              <a:t> what we use worst. </a:t>
            </a:r>
            <a:r>
              <a:rPr lang="en-US" dirty="0" smtClean="0"/>
              <a:t> William Penn</a:t>
            </a:r>
          </a:p>
          <a:p>
            <a:endParaRPr lang="en-US" dirty="0" smtClean="0"/>
          </a:p>
        </p:txBody>
      </p:sp>
    </p:spTree>
    <p:extLst>
      <p:ext uri="{BB962C8B-B14F-4D97-AF65-F5344CB8AC3E}">
        <p14:creationId xmlns:p14="http://schemas.microsoft.com/office/powerpoint/2010/main" val="10902320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time management?</a:t>
            </a:r>
            <a:endParaRPr lang="en-US" dirty="0"/>
          </a:p>
        </p:txBody>
      </p:sp>
      <p:sp>
        <p:nvSpPr>
          <p:cNvPr id="3" name="Content Placeholder 2"/>
          <p:cNvSpPr>
            <a:spLocks noGrp="1"/>
          </p:cNvSpPr>
          <p:nvPr>
            <p:ph idx="1"/>
          </p:nvPr>
        </p:nvSpPr>
        <p:spPr/>
        <p:txBody>
          <a:bodyPr>
            <a:normAutofit/>
          </a:bodyPr>
          <a:lstStyle/>
          <a:p>
            <a:pPr marL="0" indent="0">
              <a:buNone/>
            </a:pPr>
            <a:r>
              <a:rPr lang="en-US" dirty="0"/>
              <a:t>Good time management is not marching to the beat of some rigorous, strict regimen on the road to productivity. It is finding the freedom to be all God created you to be by being balanced in your life and becoming a wise steward of </a:t>
            </a:r>
            <a:r>
              <a:rPr lang="en-US" dirty="0" smtClean="0"/>
              <a:t>time.</a:t>
            </a:r>
            <a:endParaRPr lang="en-US" dirty="0"/>
          </a:p>
        </p:txBody>
      </p:sp>
    </p:spTree>
    <p:extLst>
      <p:ext uri="{BB962C8B-B14F-4D97-AF65-F5344CB8AC3E}">
        <p14:creationId xmlns:p14="http://schemas.microsoft.com/office/powerpoint/2010/main" val="727228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Great or poor tm</a:t>
            </a:r>
            <a:endParaRPr lang="en-US" dirty="0"/>
          </a:p>
        </p:txBody>
      </p:sp>
      <p:sp>
        <p:nvSpPr>
          <p:cNvPr id="4" name="Content Placeholder 3"/>
          <p:cNvSpPr>
            <a:spLocks noGrp="1"/>
          </p:cNvSpPr>
          <p:nvPr>
            <p:ph sz="half" idx="1"/>
          </p:nvPr>
        </p:nvSpPr>
        <p:spPr/>
        <p:txBody>
          <a:bodyPr/>
          <a:lstStyle/>
          <a:p>
            <a:r>
              <a:rPr lang="en-US" dirty="0" smtClean="0"/>
              <a:t>Timeliness</a:t>
            </a:r>
          </a:p>
          <a:p>
            <a:r>
              <a:rPr lang="en-US" dirty="0" smtClean="0"/>
              <a:t>Organization </a:t>
            </a:r>
          </a:p>
          <a:p>
            <a:r>
              <a:rPr lang="en-US" dirty="0" smtClean="0"/>
              <a:t>Committed</a:t>
            </a:r>
          </a:p>
        </p:txBody>
      </p:sp>
      <p:sp>
        <p:nvSpPr>
          <p:cNvPr id="5" name="Content Placeholder 4"/>
          <p:cNvSpPr>
            <a:spLocks noGrp="1"/>
          </p:cNvSpPr>
          <p:nvPr>
            <p:ph sz="half" idx="2"/>
          </p:nvPr>
        </p:nvSpPr>
        <p:spPr/>
        <p:txBody>
          <a:bodyPr/>
          <a:lstStyle/>
          <a:p>
            <a:r>
              <a:rPr lang="en-US" dirty="0" smtClean="0"/>
              <a:t>Procrastination</a:t>
            </a:r>
          </a:p>
          <a:p>
            <a:r>
              <a:rPr lang="en-US" dirty="0" smtClean="0"/>
              <a:t>Disorganization</a:t>
            </a:r>
          </a:p>
          <a:p>
            <a:r>
              <a:rPr lang="en-US" dirty="0" smtClean="0"/>
              <a:t>Overcommitted</a:t>
            </a:r>
          </a:p>
          <a:p>
            <a:endParaRPr lang="en-US" dirty="0"/>
          </a:p>
        </p:txBody>
      </p:sp>
    </p:spTree>
    <p:extLst>
      <p:ext uri="{BB962C8B-B14F-4D97-AF65-F5344CB8AC3E}">
        <p14:creationId xmlns:p14="http://schemas.microsoft.com/office/powerpoint/2010/main" val="5269564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poor time management</a:t>
            </a:r>
            <a:endParaRPr lang="en-US" dirty="0"/>
          </a:p>
        </p:txBody>
      </p:sp>
      <p:sp>
        <p:nvSpPr>
          <p:cNvPr id="3" name="Content Placeholder 2"/>
          <p:cNvSpPr>
            <a:spLocks noGrp="1"/>
          </p:cNvSpPr>
          <p:nvPr>
            <p:ph idx="1"/>
          </p:nvPr>
        </p:nvSpPr>
        <p:spPr/>
        <p:txBody>
          <a:bodyPr>
            <a:normAutofit/>
          </a:bodyPr>
          <a:lstStyle/>
          <a:p>
            <a:r>
              <a:rPr lang="en-US" dirty="0"/>
              <a:t>Lack of intimacy with the Lord</a:t>
            </a:r>
          </a:p>
          <a:p>
            <a:r>
              <a:rPr lang="en-US" dirty="0" smtClean="0"/>
              <a:t>Lack </a:t>
            </a:r>
            <a:r>
              <a:rPr lang="en-US" dirty="0"/>
              <a:t>of quality in personal relationships</a:t>
            </a:r>
          </a:p>
          <a:p>
            <a:r>
              <a:rPr lang="en-US" dirty="0" smtClean="0"/>
              <a:t>Lack </a:t>
            </a:r>
            <a:r>
              <a:rPr lang="en-US" dirty="0"/>
              <a:t>of ability to relax</a:t>
            </a:r>
          </a:p>
          <a:p>
            <a:r>
              <a:rPr lang="en-US" dirty="0" smtClean="0"/>
              <a:t>Lack </a:t>
            </a:r>
            <a:r>
              <a:rPr lang="en-US" dirty="0"/>
              <a:t>of satisfaction in work</a:t>
            </a:r>
          </a:p>
          <a:p>
            <a:r>
              <a:rPr lang="en-US" dirty="0" smtClean="0"/>
              <a:t>Lack </a:t>
            </a:r>
            <a:r>
              <a:rPr lang="en-US" dirty="0"/>
              <a:t>of emotional stability</a:t>
            </a:r>
          </a:p>
          <a:p>
            <a:r>
              <a:rPr lang="en-US" dirty="0" smtClean="0"/>
              <a:t>Lack </a:t>
            </a:r>
            <a:r>
              <a:rPr lang="en-US" dirty="0"/>
              <a:t>of physical health</a:t>
            </a:r>
          </a:p>
          <a:p>
            <a:r>
              <a:rPr lang="en-US" dirty="0" smtClean="0"/>
              <a:t>Lack </a:t>
            </a:r>
            <a:r>
              <a:rPr lang="en-US" dirty="0"/>
              <a:t>of a sense of self-worth</a:t>
            </a:r>
          </a:p>
          <a:p>
            <a:endParaRPr lang="en-US" dirty="0"/>
          </a:p>
        </p:txBody>
      </p:sp>
    </p:spTree>
    <p:extLst>
      <p:ext uri="{BB962C8B-B14F-4D97-AF65-F5344CB8AC3E}">
        <p14:creationId xmlns:p14="http://schemas.microsoft.com/office/powerpoint/2010/main" val="4719557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Difficulty in managing time</a:t>
            </a:r>
            <a:endParaRPr lang="en-US" dirty="0"/>
          </a:p>
        </p:txBody>
      </p:sp>
      <p:sp>
        <p:nvSpPr>
          <p:cNvPr id="3" name="Content Placeholder 2"/>
          <p:cNvSpPr>
            <a:spLocks noGrp="1"/>
          </p:cNvSpPr>
          <p:nvPr>
            <p:ph idx="1"/>
          </p:nvPr>
        </p:nvSpPr>
        <p:spPr/>
        <p:txBody>
          <a:bodyPr/>
          <a:lstStyle/>
          <a:p>
            <a:r>
              <a:rPr lang="en-US" dirty="0" smtClean="0"/>
              <a:t>Unresolved emotional needs</a:t>
            </a:r>
          </a:p>
          <a:p>
            <a:r>
              <a:rPr lang="en-US" dirty="0" smtClean="0"/>
              <a:t>Unrealistic expectations</a:t>
            </a:r>
          </a:p>
          <a:p>
            <a:r>
              <a:rPr lang="en-US" dirty="0" smtClean="0"/>
              <a:t>Undisciplined lifestyle</a:t>
            </a:r>
          </a:p>
          <a:p>
            <a:r>
              <a:rPr lang="en-US" dirty="0" smtClean="0"/>
              <a:t>Root Cause -Failure to choose to manage your time-</a:t>
            </a:r>
          </a:p>
          <a:p>
            <a:endParaRPr lang="en-US" dirty="0"/>
          </a:p>
        </p:txBody>
      </p:sp>
    </p:spTree>
    <p:extLst>
      <p:ext uri="{BB962C8B-B14F-4D97-AF65-F5344CB8AC3E}">
        <p14:creationId xmlns:p14="http://schemas.microsoft.com/office/powerpoint/2010/main" val="7356438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Biblical </a:t>
            </a:r>
            <a:r>
              <a:rPr lang="en-US" smtClean="0"/>
              <a:t>Advice</a:t>
            </a:r>
            <a:endParaRPr lang="en-US" dirty="0"/>
          </a:p>
        </p:txBody>
      </p:sp>
      <p:sp>
        <p:nvSpPr>
          <p:cNvPr id="3" name="Content Placeholder 2"/>
          <p:cNvSpPr>
            <a:spLocks noGrp="1"/>
          </p:cNvSpPr>
          <p:nvPr>
            <p:ph idx="1"/>
          </p:nvPr>
        </p:nvSpPr>
        <p:spPr/>
        <p:txBody>
          <a:bodyPr/>
          <a:lstStyle/>
          <a:p>
            <a:r>
              <a:rPr lang="en-US" i="1" dirty="0"/>
              <a:t>“Trust in the </a:t>
            </a:r>
            <a:r>
              <a:rPr lang="en-US" i="1" cap="small" dirty="0"/>
              <a:t>Lord</a:t>
            </a:r>
            <a:r>
              <a:rPr lang="en-US" i="1" dirty="0"/>
              <a:t> with all your heart and lean not on your own understanding</a:t>
            </a:r>
            <a:r>
              <a:rPr lang="en-US" i="1" dirty="0" smtClean="0"/>
              <a:t>.”</a:t>
            </a:r>
            <a:r>
              <a:rPr lang="en-US" dirty="0"/>
              <a:t> </a:t>
            </a:r>
            <a:r>
              <a:rPr lang="en-US" i="1" dirty="0" smtClean="0"/>
              <a:t>(</a:t>
            </a:r>
            <a:r>
              <a:rPr lang="en-US" i="1" dirty="0"/>
              <a:t>Proverbs 3:5</a:t>
            </a:r>
            <a:r>
              <a:rPr lang="en-US" i="1" dirty="0" smtClean="0"/>
              <a:t>)</a:t>
            </a:r>
          </a:p>
          <a:p>
            <a:r>
              <a:rPr lang="en-US" i="1" dirty="0"/>
              <a:t>Be very careful, then, how you live—not as unwise but as wise, making the most of every opportunity, because the days are evil. Therefore, do not be foolish, but understand what the Lord’s will is</a:t>
            </a:r>
            <a:r>
              <a:rPr lang="en-US" i="1" dirty="0" smtClean="0"/>
              <a:t>.”</a:t>
            </a:r>
            <a:r>
              <a:rPr lang="en-US" dirty="0"/>
              <a:t> </a:t>
            </a:r>
            <a:r>
              <a:rPr lang="en-US" i="1" dirty="0" smtClean="0"/>
              <a:t>(</a:t>
            </a:r>
            <a:r>
              <a:rPr lang="en-US" i="1" dirty="0"/>
              <a:t>Ephesians 5:15–17)</a:t>
            </a:r>
            <a:endParaRPr lang="en-US" dirty="0"/>
          </a:p>
          <a:p>
            <a:endParaRPr lang="en-US" dirty="0"/>
          </a:p>
          <a:p>
            <a:endParaRPr lang="en-US" dirty="0"/>
          </a:p>
        </p:txBody>
      </p:sp>
    </p:spTree>
    <p:extLst>
      <p:ext uri="{BB962C8B-B14F-4D97-AF65-F5344CB8AC3E}">
        <p14:creationId xmlns:p14="http://schemas.microsoft.com/office/powerpoint/2010/main" val="19345495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practicality</a:t>
            </a:r>
            <a:endParaRPr lang="en-US" dirty="0"/>
          </a:p>
        </p:txBody>
      </p:sp>
      <p:sp>
        <p:nvSpPr>
          <p:cNvPr id="3" name="Content Placeholder 2"/>
          <p:cNvSpPr>
            <a:spLocks noGrp="1"/>
          </p:cNvSpPr>
          <p:nvPr>
            <p:ph idx="1"/>
          </p:nvPr>
        </p:nvSpPr>
        <p:spPr>
          <a:xfrm>
            <a:off x="1443491" y="2015733"/>
            <a:ext cx="6947474" cy="3918902"/>
          </a:xfrm>
        </p:spPr>
        <p:txBody>
          <a:bodyPr>
            <a:normAutofit/>
          </a:bodyPr>
          <a:lstStyle/>
          <a:p>
            <a:r>
              <a:rPr lang="en-US" dirty="0"/>
              <a:t>Don’t focus on doing </a:t>
            </a:r>
            <a:r>
              <a:rPr lang="en-US" b="1" i="1" dirty="0"/>
              <a:t>more</a:t>
            </a:r>
            <a:r>
              <a:rPr lang="en-US" dirty="0"/>
              <a:t> things, but doing fewer things </a:t>
            </a:r>
            <a:r>
              <a:rPr lang="en-US" b="1" i="1" dirty="0"/>
              <a:t>well</a:t>
            </a:r>
            <a:r>
              <a:rPr lang="en-US" dirty="0"/>
              <a:t>.</a:t>
            </a:r>
          </a:p>
          <a:p>
            <a:r>
              <a:rPr lang="en-US" dirty="0" smtClean="0"/>
              <a:t>Don’t </a:t>
            </a:r>
            <a:r>
              <a:rPr lang="en-US" dirty="0"/>
              <a:t>respond to things that only appear to be </a:t>
            </a:r>
            <a:r>
              <a:rPr lang="en-US" dirty="0" smtClean="0"/>
              <a:t>urgent.</a:t>
            </a:r>
            <a:endParaRPr lang="en-US" dirty="0"/>
          </a:p>
          <a:p>
            <a:r>
              <a:rPr lang="en-US" dirty="0" smtClean="0"/>
              <a:t>Don’t </a:t>
            </a:r>
            <a:r>
              <a:rPr lang="en-US" dirty="0"/>
              <a:t>touch a piece of paper more than </a:t>
            </a:r>
            <a:r>
              <a:rPr lang="en-US" dirty="0" smtClean="0"/>
              <a:t>once.</a:t>
            </a:r>
            <a:endParaRPr lang="en-US" dirty="0"/>
          </a:p>
          <a:p>
            <a:r>
              <a:rPr lang="en-US" dirty="0" smtClean="0"/>
              <a:t>Don’t </a:t>
            </a:r>
            <a:r>
              <a:rPr lang="en-US" dirty="0"/>
              <a:t>answer the telephone if you are running late.</a:t>
            </a:r>
          </a:p>
          <a:p>
            <a:r>
              <a:rPr lang="en-US" dirty="0" smtClean="0"/>
              <a:t>Don’t </a:t>
            </a:r>
            <a:r>
              <a:rPr lang="en-US" b="1" i="1" dirty="0"/>
              <a:t>plan</a:t>
            </a:r>
            <a:r>
              <a:rPr lang="en-US" dirty="0"/>
              <a:t> to be on </a:t>
            </a:r>
            <a:r>
              <a:rPr lang="en-US" dirty="0" smtClean="0"/>
              <a:t>time-</a:t>
            </a:r>
            <a:r>
              <a:rPr lang="en-US" b="1" i="1" dirty="0" smtClean="0"/>
              <a:t>Plan</a:t>
            </a:r>
            <a:r>
              <a:rPr lang="en-US" dirty="0" smtClean="0"/>
              <a:t> </a:t>
            </a:r>
            <a:r>
              <a:rPr lang="en-US" dirty="0"/>
              <a:t>to be 10 minutes early!</a:t>
            </a:r>
          </a:p>
          <a:p>
            <a:r>
              <a:rPr lang="en-US" dirty="0" smtClean="0"/>
              <a:t>Don’t </a:t>
            </a:r>
            <a:r>
              <a:rPr lang="en-US" dirty="0"/>
              <a:t>give in to potential time </a:t>
            </a:r>
            <a:r>
              <a:rPr lang="en-US" dirty="0" smtClean="0"/>
              <a:t>wasters</a:t>
            </a:r>
          </a:p>
        </p:txBody>
      </p:sp>
      <p:sp>
        <p:nvSpPr>
          <p:cNvPr id="4" name="Line Callout 1 3"/>
          <p:cNvSpPr/>
          <p:nvPr/>
        </p:nvSpPr>
        <p:spPr>
          <a:xfrm>
            <a:off x="5783282" y="642542"/>
            <a:ext cx="3218214" cy="1015135"/>
          </a:xfrm>
          <a:prstGeom prst="borderCallout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i="1" dirty="0"/>
              <a:t>An upright man gives thought to his ways</a:t>
            </a:r>
            <a:r>
              <a:rPr lang="en-US" sz="2000" i="1" dirty="0" smtClean="0"/>
              <a:t>.</a:t>
            </a:r>
            <a:r>
              <a:rPr lang="en-US" i="1" dirty="0" smtClean="0"/>
              <a:t> (</a:t>
            </a:r>
            <a:r>
              <a:rPr lang="en-US" i="1" dirty="0"/>
              <a:t>Proverbs 21:29)</a:t>
            </a:r>
          </a:p>
        </p:txBody>
      </p:sp>
    </p:spTree>
    <p:extLst>
      <p:ext uri="{BB962C8B-B14F-4D97-AF65-F5344CB8AC3E}">
        <p14:creationId xmlns:p14="http://schemas.microsoft.com/office/powerpoint/2010/main" val="829092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14560</TotalTime>
  <Words>677</Words>
  <Application>Microsoft Macintosh PowerPoint</Application>
  <PresentationFormat>On-screen Show (4:3)</PresentationFormat>
  <Paragraphs>74</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 Hebrew Scholar</vt:lpstr>
      <vt:lpstr>Calibri</vt:lpstr>
      <vt:lpstr>Gill Sans MT</vt:lpstr>
      <vt:lpstr>Mangal</vt:lpstr>
      <vt:lpstr>Arial</vt:lpstr>
      <vt:lpstr>Gallery</vt:lpstr>
      <vt:lpstr>From chronos to Kairos:  Maximizing your minutes</vt:lpstr>
      <vt:lpstr>Definition</vt:lpstr>
      <vt:lpstr>Time is…</vt:lpstr>
      <vt:lpstr>What is time management?</vt:lpstr>
      <vt:lpstr>Great or poor tm</vt:lpstr>
      <vt:lpstr>poor time management</vt:lpstr>
      <vt:lpstr>Difficulty in managing time</vt:lpstr>
      <vt:lpstr>Biblical Advice</vt:lpstr>
      <vt:lpstr>practicality</vt:lpstr>
      <vt:lpstr>Great time management</vt:lpstr>
      <vt:lpstr>Timesaving tips</vt:lpstr>
      <vt:lpstr>transitioning</vt:lpstr>
      <vt:lpstr>The Key is in not spending time, but investing it.  </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Maximizing your Minutes</dc:title>
  <dc:creator>Elias F Zabala Sr</dc:creator>
  <cp:lastModifiedBy>Elias F Zabala Sr</cp:lastModifiedBy>
  <cp:revision>25</cp:revision>
  <dcterms:created xsi:type="dcterms:W3CDTF">2017-06-09T15:01:52Z</dcterms:created>
  <dcterms:modified xsi:type="dcterms:W3CDTF">2017-06-26T13:16:07Z</dcterms:modified>
</cp:coreProperties>
</file>