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70" r:id="rId1"/>
  </p:sldMasterIdLst>
  <p:sldIdLst>
    <p:sldId id="256" r:id="rId2"/>
    <p:sldId id="257" r:id="rId3"/>
    <p:sldId id="274" r:id="rId4"/>
    <p:sldId id="275" r:id="rId5"/>
    <p:sldId id="277" r:id="rId6"/>
    <p:sldId id="276" r:id="rId7"/>
    <p:sldId id="294" r:id="rId8"/>
    <p:sldId id="273" r:id="rId9"/>
    <p:sldId id="278" r:id="rId10"/>
    <p:sldId id="258" r:id="rId11"/>
    <p:sldId id="282" r:id="rId12"/>
    <p:sldId id="280" r:id="rId13"/>
    <p:sldId id="281" r:id="rId14"/>
    <p:sldId id="279" r:id="rId15"/>
    <p:sldId id="259" r:id="rId16"/>
    <p:sldId id="260" r:id="rId17"/>
    <p:sldId id="261" r:id="rId18"/>
    <p:sldId id="262" r:id="rId19"/>
    <p:sldId id="263" r:id="rId20"/>
    <p:sldId id="283" r:id="rId21"/>
    <p:sldId id="284" r:id="rId22"/>
    <p:sldId id="285" r:id="rId23"/>
    <p:sldId id="264" r:id="rId24"/>
    <p:sldId id="286" r:id="rId25"/>
    <p:sldId id="288" r:id="rId26"/>
    <p:sldId id="265" r:id="rId27"/>
    <p:sldId id="289" r:id="rId28"/>
    <p:sldId id="266" r:id="rId29"/>
    <p:sldId id="292" r:id="rId30"/>
    <p:sldId id="267" r:id="rId31"/>
    <p:sldId id="293" r:id="rId32"/>
    <p:sldId id="268" r:id="rId33"/>
    <p:sldId id="291" r:id="rId34"/>
    <p:sldId id="271" r:id="rId35"/>
    <p:sldId id="272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134"/>
    <p:restoredTop sz="90028"/>
  </p:normalViewPr>
  <p:slideViewPr>
    <p:cSldViewPr snapToGrid="0" snapToObjects="1">
      <p:cViewPr varScale="1">
        <p:scale>
          <a:sx n="111" d="100"/>
          <a:sy n="111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6C62CD-BEE6-41B7-B535-6BB422AFB780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0B0479C-17F7-48D9-8612-E9D7CB3DE524}">
      <dgm:prSet/>
      <dgm:spPr/>
      <dgm:t>
        <a:bodyPr/>
        <a:lstStyle/>
        <a:p>
          <a:r>
            <a:rPr lang="es-MX"/>
            <a:t>Los elementos de la planificación financiera para la preparación de presupuestos. </a:t>
          </a:r>
          <a:endParaRPr lang="en-US"/>
        </a:p>
      </dgm:t>
    </dgm:pt>
    <dgm:pt modelId="{DBC89A16-DA4B-447E-A5EC-BB995ADCB030}" type="parTrans" cxnId="{B698D1F5-A766-42AB-A1C3-7D947B9A6B67}">
      <dgm:prSet/>
      <dgm:spPr/>
      <dgm:t>
        <a:bodyPr/>
        <a:lstStyle/>
        <a:p>
          <a:endParaRPr lang="en-US"/>
        </a:p>
      </dgm:t>
    </dgm:pt>
    <dgm:pt modelId="{8E13BBE2-60CC-4C6C-A965-61562570F3C8}" type="sibTrans" cxnId="{B698D1F5-A766-42AB-A1C3-7D947B9A6B67}">
      <dgm:prSet/>
      <dgm:spPr/>
      <dgm:t>
        <a:bodyPr/>
        <a:lstStyle/>
        <a:p>
          <a:endParaRPr lang="en-US"/>
        </a:p>
      </dgm:t>
    </dgm:pt>
    <dgm:pt modelId="{E180FD81-A6B6-4683-992B-799FDE265DF1}">
      <dgm:prSet/>
      <dgm:spPr/>
      <dgm:t>
        <a:bodyPr/>
        <a:lstStyle/>
        <a:p>
          <a:r>
            <a:rPr lang="es-MX"/>
            <a:t>La elaboración, analisis y como se presenta un presupuesto.</a:t>
          </a:r>
          <a:endParaRPr lang="en-US"/>
        </a:p>
      </dgm:t>
    </dgm:pt>
    <dgm:pt modelId="{C0FF2045-4E0A-47A7-AD67-0DE322742EA4}" type="parTrans" cxnId="{4A2BB969-712F-41D6-83C4-D74B3AFEE923}">
      <dgm:prSet/>
      <dgm:spPr/>
      <dgm:t>
        <a:bodyPr/>
        <a:lstStyle/>
        <a:p>
          <a:endParaRPr lang="en-US"/>
        </a:p>
      </dgm:t>
    </dgm:pt>
    <dgm:pt modelId="{DE3FE58B-0F81-4EF2-B31C-360E85040B30}" type="sibTrans" cxnId="{4A2BB969-712F-41D6-83C4-D74B3AFEE923}">
      <dgm:prSet/>
      <dgm:spPr/>
      <dgm:t>
        <a:bodyPr/>
        <a:lstStyle/>
        <a:p>
          <a:endParaRPr lang="en-US"/>
        </a:p>
      </dgm:t>
    </dgm:pt>
    <dgm:pt modelId="{1F1466A7-257A-46D0-B16B-911778A114E1}">
      <dgm:prSet/>
      <dgm:spPr/>
      <dgm:t>
        <a:bodyPr/>
        <a:lstStyle/>
        <a:p>
          <a:r>
            <a:rPr lang="es-MX"/>
            <a:t>Promover el presupuesto de iglesia. </a:t>
          </a:r>
          <a:endParaRPr lang="en-US"/>
        </a:p>
      </dgm:t>
    </dgm:pt>
    <dgm:pt modelId="{7DC2BBA5-7D06-4410-9EB1-DF5717599B87}" type="parTrans" cxnId="{481D4BCE-BB52-4839-8A87-E24A7E5773D1}">
      <dgm:prSet/>
      <dgm:spPr/>
      <dgm:t>
        <a:bodyPr/>
        <a:lstStyle/>
        <a:p>
          <a:endParaRPr lang="en-US"/>
        </a:p>
      </dgm:t>
    </dgm:pt>
    <dgm:pt modelId="{3904658B-E5E0-480D-8024-5F4F5A534DA3}" type="sibTrans" cxnId="{481D4BCE-BB52-4839-8A87-E24A7E5773D1}">
      <dgm:prSet/>
      <dgm:spPr/>
      <dgm:t>
        <a:bodyPr/>
        <a:lstStyle/>
        <a:p>
          <a:endParaRPr lang="en-US"/>
        </a:p>
      </dgm:t>
    </dgm:pt>
    <dgm:pt modelId="{F7B7E192-C6BA-4554-BF66-FD668B78EE2A}">
      <dgm:prSet/>
      <dgm:spPr/>
      <dgm:t>
        <a:bodyPr/>
        <a:lstStyle/>
        <a:p>
          <a:r>
            <a:rPr lang="es-ES"/>
            <a:t>Atender las áreas de mayor preocupación en el presupuesto de iglesia.</a:t>
          </a:r>
          <a:endParaRPr lang="en-US"/>
        </a:p>
      </dgm:t>
    </dgm:pt>
    <dgm:pt modelId="{1A63880C-B9E9-4CA1-ABE4-4C8A6EEC5F02}" type="parTrans" cxnId="{268E6E2B-CA24-44AC-8EAE-034FFB9A748E}">
      <dgm:prSet/>
      <dgm:spPr/>
      <dgm:t>
        <a:bodyPr/>
        <a:lstStyle/>
        <a:p>
          <a:endParaRPr lang="en-US"/>
        </a:p>
      </dgm:t>
    </dgm:pt>
    <dgm:pt modelId="{5E3554D0-4F84-43AB-88B8-6855946A295E}" type="sibTrans" cxnId="{268E6E2B-CA24-44AC-8EAE-034FFB9A748E}">
      <dgm:prSet/>
      <dgm:spPr/>
      <dgm:t>
        <a:bodyPr/>
        <a:lstStyle/>
        <a:p>
          <a:endParaRPr lang="en-US"/>
        </a:p>
      </dgm:t>
    </dgm:pt>
    <dgm:pt modelId="{E7A392C0-C30E-4F67-BFBB-DCCF8CE500F1}">
      <dgm:prSet/>
      <dgm:spPr/>
      <dgm:t>
        <a:bodyPr/>
        <a:lstStyle/>
        <a:p>
          <a:r>
            <a:rPr lang="es-ES"/>
            <a:t>Informar sistemáticamente la operación presupuestaria de la iglesia.</a:t>
          </a:r>
          <a:endParaRPr lang="en-US"/>
        </a:p>
      </dgm:t>
    </dgm:pt>
    <dgm:pt modelId="{62C79043-2525-47A8-9D4C-61EE92306E2F}" type="parTrans" cxnId="{361C8483-C74D-43C9-B162-B21370258E50}">
      <dgm:prSet/>
      <dgm:spPr/>
      <dgm:t>
        <a:bodyPr/>
        <a:lstStyle/>
        <a:p>
          <a:endParaRPr lang="en-US"/>
        </a:p>
      </dgm:t>
    </dgm:pt>
    <dgm:pt modelId="{F29EA657-F8F5-4FFC-9FF6-7C58F9820625}" type="sibTrans" cxnId="{361C8483-C74D-43C9-B162-B21370258E50}">
      <dgm:prSet/>
      <dgm:spPr/>
      <dgm:t>
        <a:bodyPr/>
        <a:lstStyle/>
        <a:p>
          <a:endParaRPr lang="en-US"/>
        </a:p>
      </dgm:t>
    </dgm:pt>
    <dgm:pt modelId="{3DC75988-02C7-418A-82DE-D5C5342058B2}">
      <dgm:prSet/>
      <dgm:spPr/>
      <dgm:t>
        <a:bodyPr/>
        <a:lstStyle/>
        <a:p>
          <a:r>
            <a:rPr lang="es-MX"/>
            <a:t>Las técnicas de evaluación y selección de inversiones.</a:t>
          </a:r>
          <a:endParaRPr lang="en-US"/>
        </a:p>
      </dgm:t>
    </dgm:pt>
    <dgm:pt modelId="{DB3DD732-1A0B-4B06-9319-02FDF659220F}" type="parTrans" cxnId="{90DF760E-A6F0-4F4A-BE9E-71CD0A93414D}">
      <dgm:prSet/>
      <dgm:spPr/>
      <dgm:t>
        <a:bodyPr/>
        <a:lstStyle/>
        <a:p>
          <a:endParaRPr lang="en-US"/>
        </a:p>
      </dgm:t>
    </dgm:pt>
    <dgm:pt modelId="{B81D2E6F-3C92-4E36-9EB2-5CCC54480150}" type="sibTrans" cxnId="{90DF760E-A6F0-4F4A-BE9E-71CD0A93414D}">
      <dgm:prSet/>
      <dgm:spPr/>
      <dgm:t>
        <a:bodyPr/>
        <a:lstStyle/>
        <a:p>
          <a:endParaRPr lang="en-US"/>
        </a:p>
      </dgm:t>
    </dgm:pt>
    <dgm:pt modelId="{47CC767A-D66E-4B52-9C18-E19BD5B87068}">
      <dgm:prSet/>
      <dgm:spPr/>
      <dgm:t>
        <a:bodyPr/>
        <a:lstStyle/>
        <a:p>
          <a:r>
            <a:rPr lang="es-MX"/>
            <a:t>Los marcos legales y éticos de las inversiones.</a:t>
          </a:r>
          <a:endParaRPr lang="en-US"/>
        </a:p>
      </dgm:t>
    </dgm:pt>
    <dgm:pt modelId="{E88AAB34-D6A8-4D1D-A954-9DBBF2CFCA90}" type="parTrans" cxnId="{36084887-04E1-418C-AFBD-C5B3667A1776}">
      <dgm:prSet/>
      <dgm:spPr/>
      <dgm:t>
        <a:bodyPr/>
        <a:lstStyle/>
        <a:p>
          <a:endParaRPr lang="en-US"/>
        </a:p>
      </dgm:t>
    </dgm:pt>
    <dgm:pt modelId="{47FECFCF-1AD3-49EE-BD42-FEBC580E8C55}" type="sibTrans" cxnId="{36084887-04E1-418C-AFBD-C5B3667A1776}">
      <dgm:prSet/>
      <dgm:spPr/>
      <dgm:t>
        <a:bodyPr/>
        <a:lstStyle/>
        <a:p>
          <a:endParaRPr lang="en-US"/>
        </a:p>
      </dgm:t>
    </dgm:pt>
    <dgm:pt modelId="{7F18430B-7BA0-45B9-AE28-DD54A3CE633A}">
      <dgm:prSet/>
      <dgm:spPr/>
      <dgm:t>
        <a:bodyPr/>
        <a:lstStyle/>
        <a:p>
          <a:r>
            <a:rPr lang="es-MX"/>
            <a:t>Los reglamentos y las estrategias de inversión de la iglesia.</a:t>
          </a:r>
          <a:endParaRPr lang="en-US"/>
        </a:p>
      </dgm:t>
    </dgm:pt>
    <dgm:pt modelId="{A54AE636-7296-4402-A194-47C532EB89A5}" type="parTrans" cxnId="{529E4B13-F9B2-40A3-ACA4-F8D61CFF2585}">
      <dgm:prSet/>
      <dgm:spPr/>
      <dgm:t>
        <a:bodyPr/>
        <a:lstStyle/>
        <a:p>
          <a:endParaRPr lang="en-US"/>
        </a:p>
      </dgm:t>
    </dgm:pt>
    <dgm:pt modelId="{8851511F-21C0-4ABC-A768-02C45FD186FC}" type="sibTrans" cxnId="{529E4B13-F9B2-40A3-ACA4-F8D61CFF2585}">
      <dgm:prSet/>
      <dgm:spPr/>
      <dgm:t>
        <a:bodyPr/>
        <a:lstStyle/>
        <a:p>
          <a:endParaRPr lang="en-US"/>
        </a:p>
      </dgm:t>
    </dgm:pt>
    <dgm:pt modelId="{CF40039E-4E75-4C1A-90F7-95C2D2A6FEA9}">
      <dgm:prSet/>
      <dgm:spPr/>
      <dgm:t>
        <a:bodyPr/>
        <a:lstStyle/>
        <a:p>
          <a:r>
            <a:rPr lang="es-MX"/>
            <a:t>El uso de los préstamos para la financiación de proyectos.</a:t>
          </a:r>
          <a:endParaRPr lang="en-US"/>
        </a:p>
      </dgm:t>
    </dgm:pt>
    <dgm:pt modelId="{5D93F857-2F45-4DD7-AC68-587ECBFCCD26}" type="parTrans" cxnId="{30E2237D-F43E-4035-9191-7E7F4F2F90E6}">
      <dgm:prSet/>
      <dgm:spPr/>
      <dgm:t>
        <a:bodyPr/>
        <a:lstStyle/>
        <a:p>
          <a:endParaRPr lang="en-US"/>
        </a:p>
      </dgm:t>
    </dgm:pt>
    <dgm:pt modelId="{C412682F-535C-4312-8D90-5E83ACFD5BFD}" type="sibTrans" cxnId="{30E2237D-F43E-4035-9191-7E7F4F2F90E6}">
      <dgm:prSet/>
      <dgm:spPr/>
      <dgm:t>
        <a:bodyPr/>
        <a:lstStyle/>
        <a:p>
          <a:endParaRPr lang="en-US"/>
        </a:p>
      </dgm:t>
    </dgm:pt>
    <dgm:pt modelId="{6EFA7C22-91C9-47AF-A9BC-C7E91E7836D3}">
      <dgm:prSet/>
      <dgm:spPr/>
      <dgm:t>
        <a:bodyPr/>
        <a:lstStyle/>
        <a:p>
          <a:r>
            <a:rPr lang="es-MX"/>
            <a:t>La utilidad del inventario físicos.</a:t>
          </a:r>
          <a:endParaRPr lang="en-US"/>
        </a:p>
      </dgm:t>
    </dgm:pt>
    <dgm:pt modelId="{EFE97834-0A16-4965-9559-883602EFAAFD}" type="parTrans" cxnId="{058C6D5B-2960-445B-AB6F-D6A2813FD8AC}">
      <dgm:prSet/>
      <dgm:spPr/>
      <dgm:t>
        <a:bodyPr/>
        <a:lstStyle/>
        <a:p>
          <a:endParaRPr lang="en-US"/>
        </a:p>
      </dgm:t>
    </dgm:pt>
    <dgm:pt modelId="{2FEFB7BF-0A1B-4E9E-80E9-A510AFE8EA71}" type="sibTrans" cxnId="{058C6D5B-2960-445B-AB6F-D6A2813FD8AC}">
      <dgm:prSet/>
      <dgm:spPr/>
      <dgm:t>
        <a:bodyPr/>
        <a:lstStyle/>
        <a:p>
          <a:endParaRPr lang="en-US"/>
        </a:p>
      </dgm:t>
    </dgm:pt>
    <dgm:pt modelId="{486E1C02-54DF-4118-BCE8-66FBB34D7F63}">
      <dgm:prSet/>
      <dgm:spPr/>
      <dgm:t>
        <a:bodyPr/>
        <a:lstStyle/>
        <a:p>
          <a:r>
            <a:rPr lang="es-ES"/>
            <a:t>Identificar recursos en la iglesia y utilizarlos a un nivel alto de productividad</a:t>
          </a:r>
          <a:endParaRPr lang="en-US"/>
        </a:p>
      </dgm:t>
    </dgm:pt>
    <dgm:pt modelId="{CFC5F49C-F61F-4590-8918-AF21BF74145E}" type="parTrans" cxnId="{0AFFC6A0-B93C-4C30-A12B-865CB0249010}">
      <dgm:prSet/>
      <dgm:spPr/>
      <dgm:t>
        <a:bodyPr/>
        <a:lstStyle/>
        <a:p>
          <a:endParaRPr lang="en-US"/>
        </a:p>
      </dgm:t>
    </dgm:pt>
    <dgm:pt modelId="{3FD362E2-F64A-4F63-866B-A11505273F80}" type="sibTrans" cxnId="{0AFFC6A0-B93C-4C30-A12B-865CB0249010}">
      <dgm:prSet/>
      <dgm:spPr/>
      <dgm:t>
        <a:bodyPr/>
        <a:lstStyle/>
        <a:p>
          <a:endParaRPr lang="en-US"/>
        </a:p>
      </dgm:t>
    </dgm:pt>
    <dgm:pt modelId="{5C378673-E3F6-49B2-93C9-779E79BD5B46}">
      <dgm:prSet/>
      <dgm:spPr/>
      <dgm:t>
        <a:bodyPr/>
        <a:lstStyle/>
        <a:p>
          <a:r>
            <a:rPr lang="es-MX"/>
            <a:t>Analizar el mercado bursátil, los riesgos y su efecto en la economía.</a:t>
          </a:r>
          <a:endParaRPr lang="en-US"/>
        </a:p>
      </dgm:t>
    </dgm:pt>
    <dgm:pt modelId="{E0753E20-EAC2-484F-B46E-016690226C36}" type="parTrans" cxnId="{FEA09276-0B7E-407F-8134-DFFEC4A29388}">
      <dgm:prSet/>
      <dgm:spPr/>
      <dgm:t>
        <a:bodyPr/>
        <a:lstStyle/>
        <a:p>
          <a:endParaRPr lang="en-US"/>
        </a:p>
      </dgm:t>
    </dgm:pt>
    <dgm:pt modelId="{565B734E-DD29-4A2D-8B54-648AB67EE755}" type="sibTrans" cxnId="{FEA09276-0B7E-407F-8134-DFFEC4A29388}">
      <dgm:prSet/>
      <dgm:spPr/>
      <dgm:t>
        <a:bodyPr/>
        <a:lstStyle/>
        <a:p>
          <a:endParaRPr lang="en-US"/>
        </a:p>
      </dgm:t>
    </dgm:pt>
    <dgm:pt modelId="{D725D82D-6348-4B08-B9E4-2EDA411DBA00}">
      <dgm:prSet/>
      <dgm:spPr/>
      <dgm:t>
        <a:bodyPr/>
        <a:lstStyle/>
        <a:p>
          <a:r>
            <a:rPr lang="es-MX"/>
            <a:t>Proteger a la iglesia de riesgos.</a:t>
          </a:r>
          <a:endParaRPr lang="en-US"/>
        </a:p>
      </dgm:t>
    </dgm:pt>
    <dgm:pt modelId="{BAE18525-6182-4E76-BA97-274567B41C4E}" type="parTrans" cxnId="{1044181B-AEF6-4B92-B6E1-1205000D4A04}">
      <dgm:prSet/>
      <dgm:spPr/>
      <dgm:t>
        <a:bodyPr/>
        <a:lstStyle/>
        <a:p>
          <a:endParaRPr lang="en-US"/>
        </a:p>
      </dgm:t>
    </dgm:pt>
    <dgm:pt modelId="{81DB00BD-7A38-4746-AF41-C36D4C85BA4D}" type="sibTrans" cxnId="{1044181B-AEF6-4B92-B6E1-1205000D4A04}">
      <dgm:prSet/>
      <dgm:spPr/>
      <dgm:t>
        <a:bodyPr/>
        <a:lstStyle/>
        <a:p>
          <a:endParaRPr lang="en-US"/>
        </a:p>
      </dgm:t>
    </dgm:pt>
    <dgm:pt modelId="{4ADDE422-0CC2-2343-9CA5-65E100B0112C}" type="pres">
      <dgm:prSet presAssocID="{D46C62CD-BEE6-41B7-B535-6BB422AFB780}" presName="diagram" presStyleCnt="0">
        <dgm:presLayoutVars>
          <dgm:dir/>
          <dgm:resizeHandles val="exact"/>
        </dgm:presLayoutVars>
      </dgm:prSet>
      <dgm:spPr/>
    </dgm:pt>
    <dgm:pt modelId="{94837734-5739-0A45-A679-1333E7D55EC4}" type="pres">
      <dgm:prSet presAssocID="{E0B0479C-17F7-48D9-8612-E9D7CB3DE524}" presName="node" presStyleLbl="node1" presStyleIdx="0" presStyleCnt="13">
        <dgm:presLayoutVars>
          <dgm:bulletEnabled val="1"/>
        </dgm:presLayoutVars>
      </dgm:prSet>
      <dgm:spPr/>
    </dgm:pt>
    <dgm:pt modelId="{7B6AE0CE-9C23-A940-BB4F-55A3692F0B8F}" type="pres">
      <dgm:prSet presAssocID="{8E13BBE2-60CC-4C6C-A965-61562570F3C8}" presName="sibTrans" presStyleCnt="0"/>
      <dgm:spPr/>
    </dgm:pt>
    <dgm:pt modelId="{51584E2F-A34B-FF44-9048-55922E9DD7D2}" type="pres">
      <dgm:prSet presAssocID="{E180FD81-A6B6-4683-992B-799FDE265DF1}" presName="node" presStyleLbl="node1" presStyleIdx="1" presStyleCnt="13">
        <dgm:presLayoutVars>
          <dgm:bulletEnabled val="1"/>
        </dgm:presLayoutVars>
      </dgm:prSet>
      <dgm:spPr/>
    </dgm:pt>
    <dgm:pt modelId="{BFAFB0AC-44CA-A64B-A913-1ED544DC4314}" type="pres">
      <dgm:prSet presAssocID="{DE3FE58B-0F81-4EF2-B31C-360E85040B30}" presName="sibTrans" presStyleCnt="0"/>
      <dgm:spPr/>
    </dgm:pt>
    <dgm:pt modelId="{F695756A-1919-AF49-822D-73F0906392B2}" type="pres">
      <dgm:prSet presAssocID="{1F1466A7-257A-46D0-B16B-911778A114E1}" presName="node" presStyleLbl="node1" presStyleIdx="2" presStyleCnt="13">
        <dgm:presLayoutVars>
          <dgm:bulletEnabled val="1"/>
        </dgm:presLayoutVars>
      </dgm:prSet>
      <dgm:spPr/>
    </dgm:pt>
    <dgm:pt modelId="{D2D9A537-8371-AC4D-84DA-F99EA514276C}" type="pres">
      <dgm:prSet presAssocID="{3904658B-E5E0-480D-8024-5F4F5A534DA3}" presName="sibTrans" presStyleCnt="0"/>
      <dgm:spPr/>
    </dgm:pt>
    <dgm:pt modelId="{8DF1DB97-CCDF-C64F-86F5-A01CF14B1067}" type="pres">
      <dgm:prSet presAssocID="{F7B7E192-C6BA-4554-BF66-FD668B78EE2A}" presName="node" presStyleLbl="node1" presStyleIdx="3" presStyleCnt="13">
        <dgm:presLayoutVars>
          <dgm:bulletEnabled val="1"/>
        </dgm:presLayoutVars>
      </dgm:prSet>
      <dgm:spPr/>
    </dgm:pt>
    <dgm:pt modelId="{1B911486-F67D-624C-AD72-3E9C64275AE5}" type="pres">
      <dgm:prSet presAssocID="{5E3554D0-4F84-43AB-88B8-6855946A295E}" presName="sibTrans" presStyleCnt="0"/>
      <dgm:spPr/>
    </dgm:pt>
    <dgm:pt modelId="{C69B03C6-7DD4-C940-BD0C-F99DA432251C}" type="pres">
      <dgm:prSet presAssocID="{E7A392C0-C30E-4F67-BFBB-DCCF8CE500F1}" presName="node" presStyleLbl="node1" presStyleIdx="4" presStyleCnt="13">
        <dgm:presLayoutVars>
          <dgm:bulletEnabled val="1"/>
        </dgm:presLayoutVars>
      </dgm:prSet>
      <dgm:spPr/>
    </dgm:pt>
    <dgm:pt modelId="{FA522439-3B7E-7644-BD14-D55DD3B661FF}" type="pres">
      <dgm:prSet presAssocID="{F29EA657-F8F5-4FFC-9FF6-7C58F9820625}" presName="sibTrans" presStyleCnt="0"/>
      <dgm:spPr/>
    </dgm:pt>
    <dgm:pt modelId="{9D80B9ED-11E0-7E4C-9B45-D71FF7A55522}" type="pres">
      <dgm:prSet presAssocID="{3DC75988-02C7-418A-82DE-D5C5342058B2}" presName="node" presStyleLbl="node1" presStyleIdx="5" presStyleCnt="13">
        <dgm:presLayoutVars>
          <dgm:bulletEnabled val="1"/>
        </dgm:presLayoutVars>
      </dgm:prSet>
      <dgm:spPr/>
    </dgm:pt>
    <dgm:pt modelId="{DE791E79-A265-1340-B979-4A29824757DA}" type="pres">
      <dgm:prSet presAssocID="{B81D2E6F-3C92-4E36-9EB2-5CCC54480150}" presName="sibTrans" presStyleCnt="0"/>
      <dgm:spPr/>
    </dgm:pt>
    <dgm:pt modelId="{C786DB0E-F0B0-3D4D-BC50-E1792B68ED3D}" type="pres">
      <dgm:prSet presAssocID="{47CC767A-D66E-4B52-9C18-E19BD5B87068}" presName="node" presStyleLbl="node1" presStyleIdx="6" presStyleCnt="13">
        <dgm:presLayoutVars>
          <dgm:bulletEnabled val="1"/>
        </dgm:presLayoutVars>
      </dgm:prSet>
      <dgm:spPr/>
    </dgm:pt>
    <dgm:pt modelId="{780D3EC2-EEC5-0447-8C67-1AAAEAC3F01B}" type="pres">
      <dgm:prSet presAssocID="{47FECFCF-1AD3-49EE-BD42-FEBC580E8C55}" presName="sibTrans" presStyleCnt="0"/>
      <dgm:spPr/>
    </dgm:pt>
    <dgm:pt modelId="{0B5456B3-84DE-1B40-B001-D92F7327E147}" type="pres">
      <dgm:prSet presAssocID="{7F18430B-7BA0-45B9-AE28-DD54A3CE633A}" presName="node" presStyleLbl="node1" presStyleIdx="7" presStyleCnt="13">
        <dgm:presLayoutVars>
          <dgm:bulletEnabled val="1"/>
        </dgm:presLayoutVars>
      </dgm:prSet>
      <dgm:spPr/>
    </dgm:pt>
    <dgm:pt modelId="{84026F96-A3F7-FB41-896A-98E17F6943AB}" type="pres">
      <dgm:prSet presAssocID="{8851511F-21C0-4ABC-A768-02C45FD186FC}" presName="sibTrans" presStyleCnt="0"/>
      <dgm:spPr/>
    </dgm:pt>
    <dgm:pt modelId="{16C8A1AE-88E0-794D-8D72-C1BC30E9F38A}" type="pres">
      <dgm:prSet presAssocID="{CF40039E-4E75-4C1A-90F7-95C2D2A6FEA9}" presName="node" presStyleLbl="node1" presStyleIdx="8" presStyleCnt="13">
        <dgm:presLayoutVars>
          <dgm:bulletEnabled val="1"/>
        </dgm:presLayoutVars>
      </dgm:prSet>
      <dgm:spPr/>
    </dgm:pt>
    <dgm:pt modelId="{D76C1C0D-6773-5D44-81C9-23F4DCD26ECE}" type="pres">
      <dgm:prSet presAssocID="{C412682F-535C-4312-8D90-5E83ACFD5BFD}" presName="sibTrans" presStyleCnt="0"/>
      <dgm:spPr/>
    </dgm:pt>
    <dgm:pt modelId="{6EACAA8E-93B2-274E-AF5B-7A10A1E7A5A4}" type="pres">
      <dgm:prSet presAssocID="{6EFA7C22-91C9-47AF-A9BC-C7E91E7836D3}" presName="node" presStyleLbl="node1" presStyleIdx="9" presStyleCnt="13">
        <dgm:presLayoutVars>
          <dgm:bulletEnabled val="1"/>
        </dgm:presLayoutVars>
      </dgm:prSet>
      <dgm:spPr/>
    </dgm:pt>
    <dgm:pt modelId="{0C5333B2-713F-454F-A6DF-AE1E11C6BE46}" type="pres">
      <dgm:prSet presAssocID="{2FEFB7BF-0A1B-4E9E-80E9-A510AFE8EA71}" presName="sibTrans" presStyleCnt="0"/>
      <dgm:spPr/>
    </dgm:pt>
    <dgm:pt modelId="{DCEC8EE6-B958-B248-A020-759064620F4B}" type="pres">
      <dgm:prSet presAssocID="{486E1C02-54DF-4118-BCE8-66FBB34D7F63}" presName="node" presStyleLbl="node1" presStyleIdx="10" presStyleCnt="13">
        <dgm:presLayoutVars>
          <dgm:bulletEnabled val="1"/>
        </dgm:presLayoutVars>
      </dgm:prSet>
      <dgm:spPr/>
    </dgm:pt>
    <dgm:pt modelId="{2922C88C-A3A7-A34E-BA64-C2E7D7586536}" type="pres">
      <dgm:prSet presAssocID="{3FD362E2-F64A-4F63-866B-A11505273F80}" presName="sibTrans" presStyleCnt="0"/>
      <dgm:spPr/>
    </dgm:pt>
    <dgm:pt modelId="{6C5EC0A8-8A4F-FB44-8FE8-EB83523FD9E2}" type="pres">
      <dgm:prSet presAssocID="{5C378673-E3F6-49B2-93C9-779E79BD5B46}" presName="node" presStyleLbl="node1" presStyleIdx="11" presStyleCnt="13">
        <dgm:presLayoutVars>
          <dgm:bulletEnabled val="1"/>
        </dgm:presLayoutVars>
      </dgm:prSet>
      <dgm:spPr/>
    </dgm:pt>
    <dgm:pt modelId="{DBCC69FD-1622-2D41-8BF8-80BEC2CCEF28}" type="pres">
      <dgm:prSet presAssocID="{565B734E-DD29-4A2D-8B54-648AB67EE755}" presName="sibTrans" presStyleCnt="0"/>
      <dgm:spPr/>
    </dgm:pt>
    <dgm:pt modelId="{E3057B93-E3D7-1B40-A67C-B9F59984F06B}" type="pres">
      <dgm:prSet presAssocID="{D725D82D-6348-4B08-B9E4-2EDA411DBA00}" presName="node" presStyleLbl="node1" presStyleIdx="12" presStyleCnt="13">
        <dgm:presLayoutVars>
          <dgm:bulletEnabled val="1"/>
        </dgm:presLayoutVars>
      </dgm:prSet>
      <dgm:spPr/>
    </dgm:pt>
  </dgm:ptLst>
  <dgm:cxnLst>
    <dgm:cxn modelId="{D7F6D409-08B1-6244-9081-1B52EC00C43C}" type="presOf" srcId="{47CC767A-D66E-4B52-9C18-E19BD5B87068}" destId="{C786DB0E-F0B0-3D4D-BC50-E1792B68ED3D}" srcOrd="0" destOrd="0" presId="urn:microsoft.com/office/officeart/2005/8/layout/default"/>
    <dgm:cxn modelId="{90DF760E-A6F0-4F4A-BE9E-71CD0A93414D}" srcId="{D46C62CD-BEE6-41B7-B535-6BB422AFB780}" destId="{3DC75988-02C7-418A-82DE-D5C5342058B2}" srcOrd="5" destOrd="0" parTransId="{DB3DD732-1A0B-4B06-9319-02FDF659220F}" sibTransId="{B81D2E6F-3C92-4E36-9EB2-5CCC54480150}"/>
    <dgm:cxn modelId="{529E4B13-F9B2-40A3-ACA4-F8D61CFF2585}" srcId="{D46C62CD-BEE6-41B7-B535-6BB422AFB780}" destId="{7F18430B-7BA0-45B9-AE28-DD54A3CE633A}" srcOrd="7" destOrd="0" parTransId="{A54AE636-7296-4402-A194-47C532EB89A5}" sibTransId="{8851511F-21C0-4ABC-A768-02C45FD186FC}"/>
    <dgm:cxn modelId="{1044181B-AEF6-4B92-B6E1-1205000D4A04}" srcId="{D46C62CD-BEE6-41B7-B535-6BB422AFB780}" destId="{D725D82D-6348-4B08-B9E4-2EDA411DBA00}" srcOrd="12" destOrd="0" parTransId="{BAE18525-6182-4E76-BA97-274567B41C4E}" sibTransId="{81DB00BD-7A38-4746-AF41-C36D4C85BA4D}"/>
    <dgm:cxn modelId="{BE977A21-069E-F842-8DF2-13CAE1EF6E11}" type="presOf" srcId="{E0B0479C-17F7-48D9-8612-E9D7CB3DE524}" destId="{94837734-5739-0A45-A679-1333E7D55EC4}" srcOrd="0" destOrd="0" presId="urn:microsoft.com/office/officeart/2005/8/layout/default"/>
    <dgm:cxn modelId="{1C8FD629-3F3B-5049-BE48-34E7896E61D8}" type="presOf" srcId="{1F1466A7-257A-46D0-B16B-911778A114E1}" destId="{F695756A-1919-AF49-822D-73F0906392B2}" srcOrd="0" destOrd="0" presId="urn:microsoft.com/office/officeart/2005/8/layout/default"/>
    <dgm:cxn modelId="{268E6E2B-CA24-44AC-8EAE-034FFB9A748E}" srcId="{D46C62CD-BEE6-41B7-B535-6BB422AFB780}" destId="{F7B7E192-C6BA-4554-BF66-FD668B78EE2A}" srcOrd="3" destOrd="0" parTransId="{1A63880C-B9E9-4CA1-ABE4-4C8A6EEC5F02}" sibTransId="{5E3554D0-4F84-43AB-88B8-6855946A295E}"/>
    <dgm:cxn modelId="{3069042E-1467-A247-B80E-1DBFC02D912B}" type="presOf" srcId="{E180FD81-A6B6-4683-992B-799FDE265DF1}" destId="{51584E2F-A34B-FF44-9048-55922E9DD7D2}" srcOrd="0" destOrd="0" presId="urn:microsoft.com/office/officeart/2005/8/layout/default"/>
    <dgm:cxn modelId="{6E296B37-C99C-7843-8539-2158473517CB}" type="presOf" srcId="{5C378673-E3F6-49B2-93C9-779E79BD5B46}" destId="{6C5EC0A8-8A4F-FB44-8FE8-EB83523FD9E2}" srcOrd="0" destOrd="0" presId="urn:microsoft.com/office/officeart/2005/8/layout/default"/>
    <dgm:cxn modelId="{A02FAC46-796B-AE45-9809-3B1CA6479829}" type="presOf" srcId="{D46C62CD-BEE6-41B7-B535-6BB422AFB780}" destId="{4ADDE422-0CC2-2343-9CA5-65E100B0112C}" srcOrd="0" destOrd="0" presId="urn:microsoft.com/office/officeart/2005/8/layout/default"/>
    <dgm:cxn modelId="{058C6D5B-2960-445B-AB6F-D6A2813FD8AC}" srcId="{D46C62CD-BEE6-41B7-B535-6BB422AFB780}" destId="{6EFA7C22-91C9-47AF-A9BC-C7E91E7836D3}" srcOrd="9" destOrd="0" parTransId="{EFE97834-0A16-4965-9559-883602EFAAFD}" sibTransId="{2FEFB7BF-0A1B-4E9E-80E9-A510AFE8EA71}"/>
    <dgm:cxn modelId="{86BCBB5E-7DCB-FD4A-8D58-665AEA3EC3E9}" type="presOf" srcId="{CF40039E-4E75-4C1A-90F7-95C2D2A6FEA9}" destId="{16C8A1AE-88E0-794D-8D72-C1BC30E9F38A}" srcOrd="0" destOrd="0" presId="urn:microsoft.com/office/officeart/2005/8/layout/default"/>
    <dgm:cxn modelId="{A6AE2563-B5AE-504F-A842-652FF2F43CF8}" type="presOf" srcId="{486E1C02-54DF-4118-BCE8-66FBB34D7F63}" destId="{DCEC8EE6-B958-B248-A020-759064620F4B}" srcOrd="0" destOrd="0" presId="urn:microsoft.com/office/officeart/2005/8/layout/default"/>
    <dgm:cxn modelId="{4A2BB969-712F-41D6-83C4-D74B3AFEE923}" srcId="{D46C62CD-BEE6-41B7-B535-6BB422AFB780}" destId="{E180FD81-A6B6-4683-992B-799FDE265DF1}" srcOrd="1" destOrd="0" parTransId="{C0FF2045-4E0A-47A7-AD67-0DE322742EA4}" sibTransId="{DE3FE58B-0F81-4EF2-B31C-360E85040B30}"/>
    <dgm:cxn modelId="{F1846574-3FE3-8648-9D17-1A996A61A2E0}" type="presOf" srcId="{6EFA7C22-91C9-47AF-A9BC-C7E91E7836D3}" destId="{6EACAA8E-93B2-274E-AF5B-7A10A1E7A5A4}" srcOrd="0" destOrd="0" presId="urn:microsoft.com/office/officeart/2005/8/layout/default"/>
    <dgm:cxn modelId="{FEA09276-0B7E-407F-8134-DFFEC4A29388}" srcId="{D46C62CD-BEE6-41B7-B535-6BB422AFB780}" destId="{5C378673-E3F6-49B2-93C9-779E79BD5B46}" srcOrd="11" destOrd="0" parTransId="{E0753E20-EAC2-484F-B46E-016690226C36}" sibTransId="{565B734E-DD29-4A2D-8B54-648AB67EE755}"/>
    <dgm:cxn modelId="{30E2237D-F43E-4035-9191-7E7F4F2F90E6}" srcId="{D46C62CD-BEE6-41B7-B535-6BB422AFB780}" destId="{CF40039E-4E75-4C1A-90F7-95C2D2A6FEA9}" srcOrd="8" destOrd="0" parTransId="{5D93F857-2F45-4DD7-AC68-587ECBFCCD26}" sibTransId="{C412682F-535C-4312-8D90-5E83ACFD5BFD}"/>
    <dgm:cxn modelId="{361C8483-C74D-43C9-B162-B21370258E50}" srcId="{D46C62CD-BEE6-41B7-B535-6BB422AFB780}" destId="{E7A392C0-C30E-4F67-BFBB-DCCF8CE500F1}" srcOrd="4" destOrd="0" parTransId="{62C79043-2525-47A8-9D4C-61EE92306E2F}" sibTransId="{F29EA657-F8F5-4FFC-9FF6-7C58F9820625}"/>
    <dgm:cxn modelId="{36084887-04E1-418C-AFBD-C5B3667A1776}" srcId="{D46C62CD-BEE6-41B7-B535-6BB422AFB780}" destId="{47CC767A-D66E-4B52-9C18-E19BD5B87068}" srcOrd="6" destOrd="0" parTransId="{E88AAB34-D6A8-4D1D-A954-9DBBF2CFCA90}" sibTransId="{47FECFCF-1AD3-49EE-BD42-FEBC580E8C55}"/>
    <dgm:cxn modelId="{9663F289-B777-BF42-BEA7-A98A628FD220}" type="presOf" srcId="{7F18430B-7BA0-45B9-AE28-DD54A3CE633A}" destId="{0B5456B3-84DE-1B40-B001-D92F7327E147}" srcOrd="0" destOrd="0" presId="urn:microsoft.com/office/officeart/2005/8/layout/default"/>
    <dgm:cxn modelId="{EC24F68A-83A1-4748-AA31-0FAF57C4BACB}" type="presOf" srcId="{3DC75988-02C7-418A-82DE-D5C5342058B2}" destId="{9D80B9ED-11E0-7E4C-9B45-D71FF7A55522}" srcOrd="0" destOrd="0" presId="urn:microsoft.com/office/officeart/2005/8/layout/default"/>
    <dgm:cxn modelId="{0AFFC6A0-B93C-4C30-A12B-865CB0249010}" srcId="{D46C62CD-BEE6-41B7-B535-6BB422AFB780}" destId="{486E1C02-54DF-4118-BCE8-66FBB34D7F63}" srcOrd="10" destOrd="0" parTransId="{CFC5F49C-F61F-4590-8918-AF21BF74145E}" sibTransId="{3FD362E2-F64A-4F63-866B-A11505273F80}"/>
    <dgm:cxn modelId="{243D0CCE-469A-004E-B9A8-B0589903690A}" type="presOf" srcId="{F7B7E192-C6BA-4554-BF66-FD668B78EE2A}" destId="{8DF1DB97-CCDF-C64F-86F5-A01CF14B1067}" srcOrd="0" destOrd="0" presId="urn:microsoft.com/office/officeart/2005/8/layout/default"/>
    <dgm:cxn modelId="{481D4BCE-BB52-4839-8A87-E24A7E5773D1}" srcId="{D46C62CD-BEE6-41B7-B535-6BB422AFB780}" destId="{1F1466A7-257A-46D0-B16B-911778A114E1}" srcOrd="2" destOrd="0" parTransId="{7DC2BBA5-7D06-4410-9EB1-DF5717599B87}" sibTransId="{3904658B-E5E0-480D-8024-5F4F5A534DA3}"/>
    <dgm:cxn modelId="{EBAA30F2-2D95-4A42-814A-A56037210FAC}" type="presOf" srcId="{E7A392C0-C30E-4F67-BFBB-DCCF8CE500F1}" destId="{C69B03C6-7DD4-C940-BD0C-F99DA432251C}" srcOrd="0" destOrd="0" presId="urn:microsoft.com/office/officeart/2005/8/layout/default"/>
    <dgm:cxn modelId="{B698D1F5-A766-42AB-A1C3-7D947B9A6B67}" srcId="{D46C62CD-BEE6-41B7-B535-6BB422AFB780}" destId="{E0B0479C-17F7-48D9-8612-E9D7CB3DE524}" srcOrd="0" destOrd="0" parTransId="{DBC89A16-DA4B-447E-A5EC-BB995ADCB030}" sibTransId="{8E13BBE2-60CC-4C6C-A965-61562570F3C8}"/>
    <dgm:cxn modelId="{05EF38F9-C776-0944-8549-8FEFD93CBBD0}" type="presOf" srcId="{D725D82D-6348-4B08-B9E4-2EDA411DBA00}" destId="{E3057B93-E3D7-1B40-A67C-B9F59984F06B}" srcOrd="0" destOrd="0" presId="urn:microsoft.com/office/officeart/2005/8/layout/default"/>
    <dgm:cxn modelId="{E8D337BA-AD33-2141-A642-D12C1473EEDC}" type="presParOf" srcId="{4ADDE422-0CC2-2343-9CA5-65E100B0112C}" destId="{94837734-5739-0A45-A679-1333E7D55EC4}" srcOrd="0" destOrd="0" presId="urn:microsoft.com/office/officeart/2005/8/layout/default"/>
    <dgm:cxn modelId="{4D64601A-DD29-254D-BEA1-50DFACC535FD}" type="presParOf" srcId="{4ADDE422-0CC2-2343-9CA5-65E100B0112C}" destId="{7B6AE0CE-9C23-A940-BB4F-55A3692F0B8F}" srcOrd="1" destOrd="0" presId="urn:microsoft.com/office/officeart/2005/8/layout/default"/>
    <dgm:cxn modelId="{91E41629-1B67-9B4A-874F-8E36940B5EA1}" type="presParOf" srcId="{4ADDE422-0CC2-2343-9CA5-65E100B0112C}" destId="{51584E2F-A34B-FF44-9048-55922E9DD7D2}" srcOrd="2" destOrd="0" presId="urn:microsoft.com/office/officeart/2005/8/layout/default"/>
    <dgm:cxn modelId="{11A91F64-7F4D-AF4A-A740-2F39EAD9AC76}" type="presParOf" srcId="{4ADDE422-0CC2-2343-9CA5-65E100B0112C}" destId="{BFAFB0AC-44CA-A64B-A913-1ED544DC4314}" srcOrd="3" destOrd="0" presId="urn:microsoft.com/office/officeart/2005/8/layout/default"/>
    <dgm:cxn modelId="{7445F625-1897-4348-BEBB-7F691551755A}" type="presParOf" srcId="{4ADDE422-0CC2-2343-9CA5-65E100B0112C}" destId="{F695756A-1919-AF49-822D-73F0906392B2}" srcOrd="4" destOrd="0" presId="urn:microsoft.com/office/officeart/2005/8/layout/default"/>
    <dgm:cxn modelId="{21004791-EF05-1A44-A023-0F9508AA2AA7}" type="presParOf" srcId="{4ADDE422-0CC2-2343-9CA5-65E100B0112C}" destId="{D2D9A537-8371-AC4D-84DA-F99EA514276C}" srcOrd="5" destOrd="0" presId="urn:microsoft.com/office/officeart/2005/8/layout/default"/>
    <dgm:cxn modelId="{1D7EC81A-6EA6-FF46-BBBB-36F3BBF03274}" type="presParOf" srcId="{4ADDE422-0CC2-2343-9CA5-65E100B0112C}" destId="{8DF1DB97-CCDF-C64F-86F5-A01CF14B1067}" srcOrd="6" destOrd="0" presId="urn:microsoft.com/office/officeart/2005/8/layout/default"/>
    <dgm:cxn modelId="{75C6B804-F717-0B4A-A6DE-0EC6BEAA4019}" type="presParOf" srcId="{4ADDE422-0CC2-2343-9CA5-65E100B0112C}" destId="{1B911486-F67D-624C-AD72-3E9C64275AE5}" srcOrd="7" destOrd="0" presId="urn:microsoft.com/office/officeart/2005/8/layout/default"/>
    <dgm:cxn modelId="{5CC272FF-7736-744A-911B-189F32DDF6E1}" type="presParOf" srcId="{4ADDE422-0CC2-2343-9CA5-65E100B0112C}" destId="{C69B03C6-7DD4-C940-BD0C-F99DA432251C}" srcOrd="8" destOrd="0" presId="urn:microsoft.com/office/officeart/2005/8/layout/default"/>
    <dgm:cxn modelId="{05A08020-F9EC-574D-BF0F-85B07627E016}" type="presParOf" srcId="{4ADDE422-0CC2-2343-9CA5-65E100B0112C}" destId="{FA522439-3B7E-7644-BD14-D55DD3B661FF}" srcOrd="9" destOrd="0" presId="urn:microsoft.com/office/officeart/2005/8/layout/default"/>
    <dgm:cxn modelId="{5FCFC530-5E25-C541-8F63-0C04F631F265}" type="presParOf" srcId="{4ADDE422-0CC2-2343-9CA5-65E100B0112C}" destId="{9D80B9ED-11E0-7E4C-9B45-D71FF7A55522}" srcOrd="10" destOrd="0" presId="urn:microsoft.com/office/officeart/2005/8/layout/default"/>
    <dgm:cxn modelId="{E15C4428-01D3-AA4B-9F2D-FB2EF19F37E8}" type="presParOf" srcId="{4ADDE422-0CC2-2343-9CA5-65E100B0112C}" destId="{DE791E79-A265-1340-B979-4A29824757DA}" srcOrd="11" destOrd="0" presId="urn:microsoft.com/office/officeart/2005/8/layout/default"/>
    <dgm:cxn modelId="{387124F0-C35F-314F-A9ED-6488BA6397C7}" type="presParOf" srcId="{4ADDE422-0CC2-2343-9CA5-65E100B0112C}" destId="{C786DB0E-F0B0-3D4D-BC50-E1792B68ED3D}" srcOrd="12" destOrd="0" presId="urn:microsoft.com/office/officeart/2005/8/layout/default"/>
    <dgm:cxn modelId="{2F9FA29B-DDC8-FA4D-8FA7-EF11BF78AD5A}" type="presParOf" srcId="{4ADDE422-0CC2-2343-9CA5-65E100B0112C}" destId="{780D3EC2-EEC5-0447-8C67-1AAAEAC3F01B}" srcOrd="13" destOrd="0" presId="urn:microsoft.com/office/officeart/2005/8/layout/default"/>
    <dgm:cxn modelId="{C83F05D5-B8DB-9B40-9540-8FDCEF8EC04A}" type="presParOf" srcId="{4ADDE422-0CC2-2343-9CA5-65E100B0112C}" destId="{0B5456B3-84DE-1B40-B001-D92F7327E147}" srcOrd="14" destOrd="0" presId="urn:microsoft.com/office/officeart/2005/8/layout/default"/>
    <dgm:cxn modelId="{2DBFA14D-36AC-7F43-AAE6-E2D04459C13A}" type="presParOf" srcId="{4ADDE422-0CC2-2343-9CA5-65E100B0112C}" destId="{84026F96-A3F7-FB41-896A-98E17F6943AB}" srcOrd="15" destOrd="0" presId="urn:microsoft.com/office/officeart/2005/8/layout/default"/>
    <dgm:cxn modelId="{9C1B69BF-58EE-434C-9167-73B661498BE8}" type="presParOf" srcId="{4ADDE422-0CC2-2343-9CA5-65E100B0112C}" destId="{16C8A1AE-88E0-794D-8D72-C1BC30E9F38A}" srcOrd="16" destOrd="0" presId="urn:microsoft.com/office/officeart/2005/8/layout/default"/>
    <dgm:cxn modelId="{58085A70-E0FB-3444-A611-C965A5FB0F06}" type="presParOf" srcId="{4ADDE422-0CC2-2343-9CA5-65E100B0112C}" destId="{D76C1C0D-6773-5D44-81C9-23F4DCD26ECE}" srcOrd="17" destOrd="0" presId="urn:microsoft.com/office/officeart/2005/8/layout/default"/>
    <dgm:cxn modelId="{BE08A590-CFF7-D642-A2C4-65BF43B0D93F}" type="presParOf" srcId="{4ADDE422-0CC2-2343-9CA5-65E100B0112C}" destId="{6EACAA8E-93B2-274E-AF5B-7A10A1E7A5A4}" srcOrd="18" destOrd="0" presId="urn:microsoft.com/office/officeart/2005/8/layout/default"/>
    <dgm:cxn modelId="{F22A9F9F-9AFA-6949-A2D0-31EA210C3138}" type="presParOf" srcId="{4ADDE422-0CC2-2343-9CA5-65E100B0112C}" destId="{0C5333B2-713F-454F-A6DF-AE1E11C6BE46}" srcOrd="19" destOrd="0" presId="urn:microsoft.com/office/officeart/2005/8/layout/default"/>
    <dgm:cxn modelId="{93856049-5053-F747-B197-EB56AFC7B51F}" type="presParOf" srcId="{4ADDE422-0CC2-2343-9CA5-65E100B0112C}" destId="{DCEC8EE6-B958-B248-A020-759064620F4B}" srcOrd="20" destOrd="0" presId="urn:microsoft.com/office/officeart/2005/8/layout/default"/>
    <dgm:cxn modelId="{F8125A6C-DCB8-A941-B677-46A23A06C3EA}" type="presParOf" srcId="{4ADDE422-0CC2-2343-9CA5-65E100B0112C}" destId="{2922C88C-A3A7-A34E-BA64-C2E7D7586536}" srcOrd="21" destOrd="0" presId="urn:microsoft.com/office/officeart/2005/8/layout/default"/>
    <dgm:cxn modelId="{37DB1C02-8D30-494B-8810-A25C8F58B9EB}" type="presParOf" srcId="{4ADDE422-0CC2-2343-9CA5-65E100B0112C}" destId="{6C5EC0A8-8A4F-FB44-8FE8-EB83523FD9E2}" srcOrd="22" destOrd="0" presId="urn:microsoft.com/office/officeart/2005/8/layout/default"/>
    <dgm:cxn modelId="{B221AF6A-9174-B449-9ECE-35C71DDC4770}" type="presParOf" srcId="{4ADDE422-0CC2-2343-9CA5-65E100B0112C}" destId="{DBCC69FD-1622-2D41-8BF8-80BEC2CCEF28}" srcOrd="23" destOrd="0" presId="urn:microsoft.com/office/officeart/2005/8/layout/default"/>
    <dgm:cxn modelId="{400E0078-881E-0942-A80A-133C4C6FB395}" type="presParOf" srcId="{4ADDE422-0CC2-2343-9CA5-65E100B0112C}" destId="{E3057B93-E3D7-1B40-A67C-B9F59984F06B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37734-5739-0A45-A679-1333E7D55EC4}">
      <dsp:nvSpPr>
        <dsp:cNvPr id="0" name=""/>
        <dsp:cNvSpPr/>
      </dsp:nvSpPr>
      <dsp:spPr>
        <a:xfrm>
          <a:off x="711643" y="708"/>
          <a:ext cx="1550702" cy="93042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/>
            <a:t>Los elementos de la planificación financiera para la preparación de presupuestos. </a:t>
          </a:r>
          <a:endParaRPr lang="en-US" sz="1100" kern="1200"/>
        </a:p>
      </dsp:txBody>
      <dsp:txXfrm>
        <a:off x="711643" y="708"/>
        <a:ext cx="1550702" cy="930421"/>
      </dsp:txXfrm>
    </dsp:sp>
    <dsp:sp modelId="{51584E2F-A34B-FF44-9048-55922E9DD7D2}">
      <dsp:nvSpPr>
        <dsp:cNvPr id="0" name=""/>
        <dsp:cNvSpPr/>
      </dsp:nvSpPr>
      <dsp:spPr>
        <a:xfrm>
          <a:off x="2417416" y="708"/>
          <a:ext cx="1550702" cy="930421"/>
        </a:xfrm>
        <a:prstGeom prst="rect">
          <a:avLst/>
        </a:prstGeom>
        <a:solidFill>
          <a:schemeClr val="accent5">
            <a:hueOff val="1733015"/>
            <a:satOff val="-47"/>
            <a:lumOff val="-26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/>
            <a:t>La elaboración, analisis y como se presenta un presupuesto.</a:t>
          </a:r>
          <a:endParaRPr lang="en-US" sz="1100" kern="1200"/>
        </a:p>
      </dsp:txBody>
      <dsp:txXfrm>
        <a:off x="2417416" y="708"/>
        <a:ext cx="1550702" cy="930421"/>
      </dsp:txXfrm>
    </dsp:sp>
    <dsp:sp modelId="{F695756A-1919-AF49-822D-73F0906392B2}">
      <dsp:nvSpPr>
        <dsp:cNvPr id="0" name=""/>
        <dsp:cNvSpPr/>
      </dsp:nvSpPr>
      <dsp:spPr>
        <a:xfrm>
          <a:off x="4123188" y="708"/>
          <a:ext cx="1550702" cy="930421"/>
        </a:xfrm>
        <a:prstGeom prst="rect">
          <a:avLst/>
        </a:prstGeom>
        <a:solidFill>
          <a:schemeClr val="accent5">
            <a:hueOff val="3466031"/>
            <a:satOff val="-95"/>
            <a:lumOff val="-5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/>
            <a:t>Promover el presupuesto de iglesia. </a:t>
          </a:r>
          <a:endParaRPr lang="en-US" sz="1100" kern="1200"/>
        </a:p>
      </dsp:txBody>
      <dsp:txXfrm>
        <a:off x="4123188" y="708"/>
        <a:ext cx="1550702" cy="930421"/>
      </dsp:txXfrm>
    </dsp:sp>
    <dsp:sp modelId="{8DF1DB97-CCDF-C64F-86F5-A01CF14B1067}">
      <dsp:nvSpPr>
        <dsp:cNvPr id="0" name=""/>
        <dsp:cNvSpPr/>
      </dsp:nvSpPr>
      <dsp:spPr>
        <a:xfrm>
          <a:off x="5828960" y="708"/>
          <a:ext cx="1550702" cy="930421"/>
        </a:xfrm>
        <a:prstGeom prst="rect">
          <a:avLst/>
        </a:prstGeom>
        <a:solidFill>
          <a:schemeClr val="accent5">
            <a:hueOff val="5199046"/>
            <a:satOff val="-142"/>
            <a:lumOff val="-78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Atender las áreas de mayor preocupación en el presupuesto de iglesia.</a:t>
          </a:r>
          <a:endParaRPr lang="en-US" sz="1100" kern="1200"/>
        </a:p>
      </dsp:txBody>
      <dsp:txXfrm>
        <a:off x="5828960" y="708"/>
        <a:ext cx="1550702" cy="930421"/>
      </dsp:txXfrm>
    </dsp:sp>
    <dsp:sp modelId="{C69B03C6-7DD4-C940-BD0C-F99DA432251C}">
      <dsp:nvSpPr>
        <dsp:cNvPr id="0" name=""/>
        <dsp:cNvSpPr/>
      </dsp:nvSpPr>
      <dsp:spPr>
        <a:xfrm>
          <a:off x="711643" y="1086199"/>
          <a:ext cx="1550702" cy="930421"/>
        </a:xfrm>
        <a:prstGeom prst="rect">
          <a:avLst/>
        </a:prstGeom>
        <a:solidFill>
          <a:schemeClr val="accent5">
            <a:hueOff val="6932061"/>
            <a:satOff val="-189"/>
            <a:lumOff val="-104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Informar sistemáticamente la operación presupuestaria de la iglesia.</a:t>
          </a:r>
          <a:endParaRPr lang="en-US" sz="1100" kern="1200"/>
        </a:p>
      </dsp:txBody>
      <dsp:txXfrm>
        <a:off x="711643" y="1086199"/>
        <a:ext cx="1550702" cy="930421"/>
      </dsp:txXfrm>
    </dsp:sp>
    <dsp:sp modelId="{9D80B9ED-11E0-7E4C-9B45-D71FF7A55522}">
      <dsp:nvSpPr>
        <dsp:cNvPr id="0" name=""/>
        <dsp:cNvSpPr/>
      </dsp:nvSpPr>
      <dsp:spPr>
        <a:xfrm>
          <a:off x="2417416" y="1086199"/>
          <a:ext cx="1550702" cy="930421"/>
        </a:xfrm>
        <a:prstGeom prst="rect">
          <a:avLst/>
        </a:prstGeom>
        <a:solidFill>
          <a:schemeClr val="accent5">
            <a:hueOff val="8665076"/>
            <a:satOff val="-237"/>
            <a:lumOff val="-130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/>
            <a:t>Las técnicas de evaluación y selección de inversiones.</a:t>
          </a:r>
          <a:endParaRPr lang="en-US" sz="1100" kern="1200"/>
        </a:p>
      </dsp:txBody>
      <dsp:txXfrm>
        <a:off x="2417416" y="1086199"/>
        <a:ext cx="1550702" cy="930421"/>
      </dsp:txXfrm>
    </dsp:sp>
    <dsp:sp modelId="{C786DB0E-F0B0-3D4D-BC50-E1792B68ED3D}">
      <dsp:nvSpPr>
        <dsp:cNvPr id="0" name=""/>
        <dsp:cNvSpPr/>
      </dsp:nvSpPr>
      <dsp:spPr>
        <a:xfrm>
          <a:off x="4123188" y="1086199"/>
          <a:ext cx="1550702" cy="930421"/>
        </a:xfrm>
        <a:prstGeom prst="rect">
          <a:avLst/>
        </a:prstGeom>
        <a:solidFill>
          <a:schemeClr val="accent5">
            <a:hueOff val="10398092"/>
            <a:satOff val="-284"/>
            <a:lumOff val="-156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/>
            <a:t>Los marcos legales y éticos de las inversiones.</a:t>
          </a:r>
          <a:endParaRPr lang="en-US" sz="1100" kern="1200"/>
        </a:p>
      </dsp:txBody>
      <dsp:txXfrm>
        <a:off x="4123188" y="1086199"/>
        <a:ext cx="1550702" cy="930421"/>
      </dsp:txXfrm>
    </dsp:sp>
    <dsp:sp modelId="{0B5456B3-84DE-1B40-B001-D92F7327E147}">
      <dsp:nvSpPr>
        <dsp:cNvPr id="0" name=""/>
        <dsp:cNvSpPr/>
      </dsp:nvSpPr>
      <dsp:spPr>
        <a:xfrm>
          <a:off x="5828960" y="1086199"/>
          <a:ext cx="1550702" cy="930421"/>
        </a:xfrm>
        <a:prstGeom prst="rect">
          <a:avLst/>
        </a:prstGeom>
        <a:solidFill>
          <a:schemeClr val="accent5">
            <a:hueOff val="12131106"/>
            <a:satOff val="-331"/>
            <a:lumOff val="-183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/>
            <a:t>Los reglamentos y las estrategias de inversión de la iglesia.</a:t>
          </a:r>
          <a:endParaRPr lang="en-US" sz="1100" kern="1200"/>
        </a:p>
      </dsp:txBody>
      <dsp:txXfrm>
        <a:off x="5828960" y="1086199"/>
        <a:ext cx="1550702" cy="930421"/>
      </dsp:txXfrm>
    </dsp:sp>
    <dsp:sp modelId="{16C8A1AE-88E0-794D-8D72-C1BC30E9F38A}">
      <dsp:nvSpPr>
        <dsp:cNvPr id="0" name=""/>
        <dsp:cNvSpPr/>
      </dsp:nvSpPr>
      <dsp:spPr>
        <a:xfrm>
          <a:off x="711643" y="2171691"/>
          <a:ext cx="1550702" cy="930421"/>
        </a:xfrm>
        <a:prstGeom prst="rect">
          <a:avLst/>
        </a:prstGeom>
        <a:solidFill>
          <a:schemeClr val="accent5">
            <a:hueOff val="13864123"/>
            <a:satOff val="-379"/>
            <a:lumOff val="-209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/>
            <a:t>El uso de los préstamos para la financiación de proyectos.</a:t>
          </a:r>
          <a:endParaRPr lang="en-US" sz="1100" kern="1200"/>
        </a:p>
      </dsp:txBody>
      <dsp:txXfrm>
        <a:off x="711643" y="2171691"/>
        <a:ext cx="1550702" cy="930421"/>
      </dsp:txXfrm>
    </dsp:sp>
    <dsp:sp modelId="{6EACAA8E-93B2-274E-AF5B-7A10A1E7A5A4}">
      <dsp:nvSpPr>
        <dsp:cNvPr id="0" name=""/>
        <dsp:cNvSpPr/>
      </dsp:nvSpPr>
      <dsp:spPr>
        <a:xfrm>
          <a:off x="2417416" y="2171691"/>
          <a:ext cx="1550702" cy="930421"/>
        </a:xfrm>
        <a:prstGeom prst="rect">
          <a:avLst/>
        </a:prstGeom>
        <a:solidFill>
          <a:schemeClr val="accent5">
            <a:hueOff val="15597138"/>
            <a:satOff val="-426"/>
            <a:lumOff val="-235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/>
            <a:t>La utilidad del inventario físicos.</a:t>
          </a:r>
          <a:endParaRPr lang="en-US" sz="1100" kern="1200"/>
        </a:p>
      </dsp:txBody>
      <dsp:txXfrm>
        <a:off x="2417416" y="2171691"/>
        <a:ext cx="1550702" cy="930421"/>
      </dsp:txXfrm>
    </dsp:sp>
    <dsp:sp modelId="{DCEC8EE6-B958-B248-A020-759064620F4B}">
      <dsp:nvSpPr>
        <dsp:cNvPr id="0" name=""/>
        <dsp:cNvSpPr/>
      </dsp:nvSpPr>
      <dsp:spPr>
        <a:xfrm>
          <a:off x="4123188" y="2171691"/>
          <a:ext cx="1550702" cy="930421"/>
        </a:xfrm>
        <a:prstGeom prst="rect">
          <a:avLst/>
        </a:prstGeom>
        <a:solidFill>
          <a:schemeClr val="accent5">
            <a:hueOff val="17330153"/>
            <a:satOff val="-473"/>
            <a:lumOff val="-261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/>
            <a:t>Identificar recursos en la iglesia y utilizarlos a un nivel alto de productividad</a:t>
          </a:r>
          <a:endParaRPr lang="en-US" sz="1100" kern="1200"/>
        </a:p>
      </dsp:txBody>
      <dsp:txXfrm>
        <a:off x="4123188" y="2171691"/>
        <a:ext cx="1550702" cy="930421"/>
      </dsp:txXfrm>
    </dsp:sp>
    <dsp:sp modelId="{6C5EC0A8-8A4F-FB44-8FE8-EB83523FD9E2}">
      <dsp:nvSpPr>
        <dsp:cNvPr id="0" name=""/>
        <dsp:cNvSpPr/>
      </dsp:nvSpPr>
      <dsp:spPr>
        <a:xfrm>
          <a:off x="5828960" y="2171691"/>
          <a:ext cx="1550702" cy="930421"/>
        </a:xfrm>
        <a:prstGeom prst="rect">
          <a:avLst/>
        </a:prstGeom>
        <a:solidFill>
          <a:schemeClr val="accent5">
            <a:hueOff val="19063169"/>
            <a:satOff val="-521"/>
            <a:lumOff val="-287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/>
            <a:t>Analizar el mercado bursátil, los riesgos y su efecto en la economía.</a:t>
          </a:r>
          <a:endParaRPr lang="en-US" sz="1100" kern="1200"/>
        </a:p>
      </dsp:txBody>
      <dsp:txXfrm>
        <a:off x="5828960" y="2171691"/>
        <a:ext cx="1550702" cy="930421"/>
      </dsp:txXfrm>
    </dsp:sp>
    <dsp:sp modelId="{E3057B93-E3D7-1B40-A67C-B9F59984F06B}">
      <dsp:nvSpPr>
        <dsp:cNvPr id="0" name=""/>
        <dsp:cNvSpPr/>
      </dsp:nvSpPr>
      <dsp:spPr>
        <a:xfrm>
          <a:off x="3270302" y="3257182"/>
          <a:ext cx="1550702" cy="930421"/>
        </a:xfrm>
        <a:prstGeom prst="rect">
          <a:avLst/>
        </a:prstGeom>
        <a:solidFill>
          <a:schemeClr val="accent5">
            <a:hueOff val="20796183"/>
            <a:satOff val="-568"/>
            <a:lumOff val="-313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/>
            <a:t>Proteger a la iglesia de riesgos.</a:t>
          </a:r>
          <a:endParaRPr lang="en-US" sz="1100" kern="1200"/>
        </a:p>
      </dsp:txBody>
      <dsp:txXfrm>
        <a:off x="3270302" y="3257182"/>
        <a:ext cx="1550702" cy="9304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70533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932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8877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1816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8300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1726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1" y="2063396"/>
            <a:ext cx="7796030" cy="3311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5255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5126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21008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0350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0628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337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2943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760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4120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13A0088-250D-1F47-B96B-46B468B8F55D}" type="datetimeFigureOut">
              <a:rPr lang="es-ES_tradnl" smtClean="0"/>
              <a:t>21/9/19</a:t>
            </a:fld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C999E97-4929-DC46-9757-B3FD5817BB1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07258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71" r:id="rId1"/>
    <p:sldLayoutId id="2147484172" r:id="rId2"/>
    <p:sldLayoutId id="2147484173" r:id="rId3"/>
    <p:sldLayoutId id="2147484174" r:id="rId4"/>
    <p:sldLayoutId id="2147484175" r:id="rId5"/>
    <p:sldLayoutId id="2147484176" r:id="rId6"/>
    <p:sldLayoutId id="2147484177" r:id="rId7"/>
    <p:sldLayoutId id="2147484178" r:id="rId8"/>
    <p:sldLayoutId id="2147484179" r:id="rId9"/>
    <p:sldLayoutId id="2147484180" r:id="rId10"/>
    <p:sldLayoutId id="2147484181" r:id="rId11"/>
    <p:sldLayoutId id="2147484182" r:id="rId12"/>
    <p:sldLayoutId id="2147484183" r:id="rId13"/>
    <p:sldLayoutId id="2147484184" r:id="rId14"/>
    <p:sldLayoutId id="2147484185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125C4-E548-DB4A-B401-BAB0E7D2B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1494" y="196770"/>
            <a:ext cx="6412373" cy="4828384"/>
          </a:xfrm>
        </p:spPr>
        <p:txBody>
          <a:bodyPr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s-MX" sz="4600" dirty="0">
                <a:solidFill>
                  <a:schemeClr val="tx1"/>
                </a:solidFill>
              </a:rPr>
              <a:t>Taller # 3</a:t>
            </a:r>
            <a:br>
              <a:rPr lang="es-MX" sz="4600" dirty="0">
                <a:solidFill>
                  <a:schemeClr val="tx1"/>
                </a:solidFill>
              </a:rPr>
            </a:br>
            <a:r>
              <a:rPr lang="es-MX" sz="4600" dirty="0">
                <a:solidFill>
                  <a:schemeClr val="tx1"/>
                </a:solidFill>
              </a:rPr>
              <a:t>Competencia Profesionales</a:t>
            </a:r>
            <a:br>
              <a:rPr lang="es-MX" sz="4600" dirty="0">
                <a:solidFill>
                  <a:schemeClr val="tx1"/>
                </a:solidFill>
              </a:rPr>
            </a:br>
            <a:br>
              <a:rPr lang="es-MX" sz="4600" b="1" dirty="0">
                <a:solidFill>
                  <a:schemeClr val="tx1"/>
                </a:solidFill>
              </a:rPr>
            </a:br>
            <a:r>
              <a:rPr lang="es-MX" sz="4600" b="1" dirty="0">
                <a:solidFill>
                  <a:schemeClr val="tx1"/>
                </a:solidFill>
              </a:rPr>
              <a:t> Presupuesto, inversiones y Gerencia de Recursos</a:t>
            </a:r>
            <a:endParaRPr lang="es-ES_tradnl" sz="4600" b="1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6BEEBE-282F-E54E-B06F-457D7159B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30816" y="5025154"/>
            <a:ext cx="3609934" cy="1028512"/>
          </a:xfrm>
        </p:spPr>
        <p:txBody>
          <a:bodyPr anchor="ctr">
            <a:normAutofit/>
          </a:bodyPr>
          <a:lstStyle/>
          <a:p>
            <a:r>
              <a:rPr lang="es-ES_tradnl" dirty="0">
                <a:solidFill>
                  <a:schemeClr val="tx1"/>
                </a:solidFill>
              </a:rPr>
              <a:t>Presentador</a:t>
            </a:r>
          </a:p>
          <a:p>
            <a:r>
              <a:rPr lang="es-ES_tradnl" dirty="0"/>
              <a:t>Dr. Winston Hiciano, PhD</a:t>
            </a:r>
            <a:endParaRPr lang="es-ES_trad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546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25510-8BC9-C845-B69A-A7743F22B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193" y="2720051"/>
            <a:ext cx="3644224" cy="3171532"/>
          </a:xfrm>
        </p:spPr>
        <p:txBody>
          <a:bodyPr>
            <a:normAutofit fontScale="90000"/>
          </a:bodyPr>
          <a:lstStyle/>
          <a:p>
            <a:pPr lvl="0"/>
            <a:br>
              <a:rPr lang="es-MX" sz="3700" b="1" dirty="0">
                <a:solidFill>
                  <a:srgbClr val="FFFFFF"/>
                </a:solidFill>
              </a:rPr>
            </a:br>
            <a:r>
              <a:rPr lang="es-MX" sz="3700" b="1" dirty="0">
                <a:solidFill>
                  <a:srgbClr val="FFFFFF"/>
                </a:solidFill>
              </a:rPr>
              <a:t>La elaboración, an</a:t>
            </a:r>
            <a:r>
              <a:rPr lang="en-US" sz="3700" b="1" dirty="0" err="1">
                <a:solidFill>
                  <a:srgbClr val="FFFFFF"/>
                </a:solidFill>
              </a:rPr>
              <a:t>á</a:t>
            </a:r>
            <a:r>
              <a:rPr lang="es-MX" sz="3700" b="1" dirty="0">
                <a:solidFill>
                  <a:srgbClr val="FFFFFF"/>
                </a:solidFill>
              </a:rPr>
              <a:t>lisis y como se presenta un presupuesto.</a:t>
            </a:r>
            <a:br>
              <a:rPr lang="en-US" sz="3700" b="1" dirty="0">
                <a:solidFill>
                  <a:srgbClr val="FFFFFF"/>
                </a:solidFill>
              </a:rPr>
            </a:br>
            <a:br>
              <a:rPr lang="en-US" sz="3700" b="1" dirty="0">
                <a:solidFill>
                  <a:srgbClr val="FFFFFF"/>
                </a:solidFill>
              </a:rPr>
            </a:br>
            <a:endParaRPr lang="es-ES_tradnl" sz="37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057E8-15C0-6346-B0B3-573A9A7D2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0584" y="2268638"/>
            <a:ext cx="3339796" cy="32641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La iglesia debería elegir una comisión que trabaje el presupuesto. No debería ser s</a:t>
            </a:r>
            <a:r>
              <a:rPr lang="en-US" dirty="0" err="1"/>
              <a:t>ó</a:t>
            </a:r>
            <a:r>
              <a:rPr lang="es-ES_tradnl" dirty="0"/>
              <a:t>lo tarea del tesorero.</a:t>
            </a:r>
          </a:p>
        </p:txBody>
      </p:sp>
    </p:spTree>
    <p:extLst>
      <p:ext uri="{BB962C8B-B14F-4D97-AF65-F5344CB8AC3E}">
        <p14:creationId xmlns:p14="http://schemas.microsoft.com/office/powerpoint/2010/main" val="1729720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1752" y="2581155"/>
            <a:ext cx="4150248" cy="2895150"/>
          </a:xfrm>
        </p:spPr>
        <p:txBody>
          <a:bodyPr>
            <a:normAutofit/>
          </a:bodyPr>
          <a:lstStyle/>
          <a:p>
            <a:r>
              <a:rPr lang="es-ES_tradnl" dirty="0">
                <a:solidFill>
                  <a:srgbClr val="FFFFFF"/>
                </a:solidFill>
              </a:rPr>
              <a:t>Posibles miembros de la comisión de presupuesto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85428" y="2083442"/>
            <a:ext cx="3339796" cy="4213253"/>
          </a:xfrm>
        </p:spPr>
        <p:txBody>
          <a:bodyPr>
            <a:normAutofit/>
          </a:bodyPr>
          <a:lstStyle/>
          <a:p>
            <a:r>
              <a:rPr lang="es-ES_tradnl" dirty="0"/>
              <a:t>Pastor</a:t>
            </a:r>
          </a:p>
          <a:p>
            <a:r>
              <a:rPr lang="es-ES_tradnl" dirty="0"/>
              <a:t>Primer anciano</a:t>
            </a:r>
          </a:p>
          <a:p>
            <a:r>
              <a:rPr lang="es-ES_tradnl" dirty="0"/>
              <a:t>Director Mayordomía</a:t>
            </a:r>
          </a:p>
          <a:p>
            <a:r>
              <a:rPr lang="es-ES_tradnl" dirty="0"/>
              <a:t>Tesorero</a:t>
            </a:r>
          </a:p>
          <a:p>
            <a:r>
              <a:rPr lang="es-ES_tradnl" dirty="0"/>
              <a:t>Un miembro de iglesia con conocimientos financieros.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1812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195" y="3657599"/>
            <a:ext cx="3368231" cy="1088089"/>
          </a:xfrm>
        </p:spPr>
        <p:txBody>
          <a:bodyPr>
            <a:normAutofit/>
          </a:bodyPr>
          <a:lstStyle/>
          <a:p>
            <a:r>
              <a:rPr lang="es-ES_tradnl" sz="3300" dirty="0">
                <a:solidFill>
                  <a:srgbClr val="FFFFFF"/>
                </a:solidFill>
              </a:rPr>
              <a:t>El presupuesto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54958" y="2569580"/>
            <a:ext cx="4476466" cy="3927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Una vez elaborado el presupuesto,  la junta debe conocerlo, hacer las correcciones de lugar y luego votarlo. El siguiente paso es presentarlo a la iglesia en una reunión administrativa debidamente convocada y también votarlo.</a:t>
            </a:r>
          </a:p>
        </p:txBody>
      </p:sp>
    </p:spTree>
    <p:extLst>
      <p:ext uri="{BB962C8B-B14F-4D97-AF65-F5344CB8AC3E}">
        <p14:creationId xmlns:p14="http://schemas.microsoft.com/office/powerpoint/2010/main" val="4952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0732" y="3429000"/>
            <a:ext cx="3143248" cy="1273283"/>
          </a:xfrm>
        </p:spPr>
        <p:txBody>
          <a:bodyPr>
            <a:normAutofit/>
          </a:bodyPr>
          <a:lstStyle/>
          <a:p>
            <a:r>
              <a:rPr lang="es-ES_tradnl" sz="3300" dirty="0">
                <a:solidFill>
                  <a:srgbClr val="FFFFFF"/>
                </a:solidFill>
              </a:rPr>
              <a:t>El presupuesto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33914" y="3159889"/>
            <a:ext cx="4476466" cy="221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Todos los departamentos de la iglesia deben participar y tener una partida destinada a cubrir sus necesidades. </a:t>
            </a:r>
          </a:p>
        </p:txBody>
      </p:sp>
    </p:spTree>
    <p:extLst>
      <p:ext uri="{BB962C8B-B14F-4D97-AF65-F5344CB8AC3E}">
        <p14:creationId xmlns:p14="http://schemas.microsoft.com/office/powerpoint/2010/main" val="150119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0" y="1226122"/>
            <a:ext cx="2850909" cy="4405756"/>
          </a:xfrm>
        </p:spPr>
        <p:txBody>
          <a:bodyPr anchor="ctr">
            <a:normAutofit/>
          </a:bodyPr>
          <a:lstStyle/>
          <a:p>
            <a:r>
              <a:rPr lang="es-ES_tradnl" sz="2900" b="1" dirty="0">
                <a:solidFill>
                  <a:srgbClr val="FFFFFF"/>
                </a:solidFill>
              </a:rPr>
              <a:t>El presupuesto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39315B-3977-3F40-BF45-204981B683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682062" y="2338086"/>
            <a:ext cx="4894534" cy="30507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S_tradnl" sz="1400" dirty="0"/>
              <a:t>El tesorero debe dar fiel cumplimiento al presupuesto votado por la iglesia, no debe excederse en los gastos.</a:t>
            </a:r>
          </a:p>
          <a:p>
            <a:endParaRPr 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051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5AD21-ACE0-9147-A2A0-D62F3E7A5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194" y="2766349"/>
            <a:ext cx="3264061" cy="2766418"/>
          </a:xfrm>
        </p:spPr>
        <p:txBody>
          <a:bodyPr>
            <a:normAutofit/>
          </a:bodyPr>
          <a:lstStyle/>
          <a:p>
            <a:pPr lvl="0"/>
            <a:r>
              <a:rPr lang="es-MX" sz="3300" dirty="0">
                <a:solidFill>
                  <a:srgbClr val="FFFFFF"/>
                </a:solidFill>
              </a:rPr>
              <a:t>Promover el presupuesto de iglesia. </a:t>
            </a:r>
            <a:endParaRPr lang="en-US" sz="33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4E85F-A30A-6142-A052-738185760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7062" y="3429000"/>
            <a:ext cx="4476466" cy="2349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La comisión de finanzas de la iglesia tiene el deber de promover el presupuesto, así como presentar sus avances y desafíos.</a:t>
            </a:r>
          </a:p>
        </p:txBody>
      </p:sp>
    </p:spTree>
    <p:extLst>
      <p:ext uri="{BB962C8B-B14F-4D97-AF65-F5344CB8AC3E}">
        <p14:creationId xmlns:p14="http://schemas.microsoft.com/office/powerpoint/2010/main" val="45754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3E6D1-9761-5747-903D-EEC52CEA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47" y="2727760"/>
            <a:ext cx="4095306" cy="2805005"/>
          </a:xfrm>
        </p:spPr>
        <p:txBody>
          <a:bodyPr>
            <a:normAutofit fontScale="90000"/>
          </a:bodyPr>
          <a:lstStyle/>
          <a:p>
            <a:pPr marL="11113" indent="-11113"/>
            <a:r>
              <a:rPr lang="es-ES" dirty="0"/>
              <a:t>	Atender las áreas de mayor preocupación en el presupuesto de iglesia.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22F7D-470E-B047-8772-9D35411AD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053" y="2918741"/>
            <a:ext cx="4476466" cy="24230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Los gastos fijos son una  de las mayores prioridades a tomar en cuenta al momento de elaborar el presupuesto, así como el evangelismo de la iglesia en todas las áreas. </a:t>
            </a:r>
          </a:p>
        </p:txBody>
      </p:sp>
    </p:spTree>
    <p:extLst>
      <p:ext uri="{BB962C8B-B14F-4D97-AF65-F5344CB8AC3E}">
        <p14:creationId xmlns:p14="http://schemas.microsoft.com/office/powerpoint/2010/main" val="282348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BC262-12A9-D547-BBD4-8EC58D36E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320" y="3429000"/>
            <a:ext cx="2536460" cy="2007514"/>
          </a:xfrm>
        </p:spPr>
        <p:txBody>
          <a:bodyPr>
            <a:normAutofit/>
          </a:bodyPr>
          <a:lstStyle/>
          <a:p>
            <a:pPr marL="11113" lvl="0" indent="-11113"/>
            <a:r>
              <a:rPr lang="es-ES" sz="1700" b="1" dirty="0">
                <a:solidFill>
                  <a:srgbClr val="FFFFFF"/>
                </a:solidFill>
              </a:rPr>
              <a:t>Informar sistemáticamente la operación presupuestaria de la iglesia</a:t>
            </a:r>
            <a:endParaRPr lang="es-ES_tradnl" sz="1700" b="1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03DD7-6AFF-E64B-90E5-6FEC4EB68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958" y="3049126"/>
            <a:ext cx="4476466" cy="2959768"/>
          </a:xfrm>
        </p:spPr>
        <p:txBody>
          <a:bodyPr>
            <a:normAutofit/>
          </a:bodyPr>
          <a:lstStyle/>
          <a:p>
            <a:endParaRPr lang="es-ES_tradnl" dirty="0"/>
          </a:p>
          <a:p>
            <a:pPr marL="0" indent="0">
              <a:buNone/>
            </a:pPr>
            <a:r>
              <a:rPr lang="es-ES_tradnl" dirty="0"/>
              <a:t>En cada reunión de junta el tesorero debe informar sobre la ejecución del presupuesto. </a:t>
            </a:r>
          </a:p>
          <a:p>
            <a:pPr marL="0" indent="0">
              <a:buNone/>
            </a:pPr>
            <a:r>
              <a:rPr lang="es-ES_tradnl" dirty="0"/>
              <a:t>Cada tres meses en una reunión administrativa, se debe presentar información financiera a la iglesia.</a:t>
            </a:r>
          </a:p>
        </p:txBody>
      </p:sp>
    </p:spTree>
    <p:extLst>
      <p:ext uri="{BB962C8B-B14F-4D97-AF65-F5344CB8AC3E}">
        <p14:creationId xmlns:p14="http://schemas.microsoft.com/office/powerpoint/2010/main" val="174920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DC6A7-5ADC-C24C-960D-DE31EFD8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569" y="2574758"/>
            <a:ext cx="3380874" cy="2726746"/>
          </a:xfrm>
        </p:spPr>
        <p:txBody>
          <a:bodyPr>
            <a:normAutofit/>
          </a:bodyPr>
          <a:lstStyle/>
          <a:p>
            <a:pPr lvl="0"/>
            <a:r>
              <a:rPr lang="es-MX" sz="3500" dirty="0"/>
              <a:t>Las técnicas de evaluación y selección de inversiones.</a:t>
            </a:r>
            <a:endParaRPr lang="en-US" sz="3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A3111-174B-FB41-BFE5-A9522C427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4386" y="2253884"/>
            <a:ext cx="4851393" cy="4375517"/>
          </a:xfrm>
        </p:spPr>
        <p:txBody>
          <a:bodyPr>
            <a:normAutofit lnSpcReduction="10000"/>
          </a:bodyPr>
          <a:lstStyle/>
          <a:p>
            <a:r>
              <a:rPr lang="es-ES_tradnl" dirty="0"/>
              <a:t>Determinar si es viable la inversión. </a:t>
            </a:r>
          </a:p>
          <a:p>
            <a:r>
              <a:rPr lang="es-ES_tradnl" dirty="0"/>
              <a:t>Entre todas, seleccionar la mejor alternativa.</a:t>
            </a:r>
          </a:p>
          <a:p>
            <a:r>
              <a:rPr lang="es-ES_tradnl" dirty="0"/>
              <a:t>Tomar en cuenta el flujo de caja como resultado de la inversión.</a:t>
            </a:r>
          </a:p>
          <a:p>
            <a:r>
              <a:rPr lang="es-ES_tradnl" dirty="0"/>
              <a:t>La rentabilidad de la inversión.</a:t>
            </a:r>
          </a:p>
          <a:p>
            <a:r>
              <a:rPr lang="es-ES_tradnl" dirty="0"/>
              <a:t>El valor del dinero en el tiempo.</a:t>
            </a:r>
          </a:p>
          <a:p>
            <a:r>
              <a:rPr lang="es-ES_tradnl" dirty="0"/>
              <a:t>El historial financiero de la institución donde se va a colocar la inversión.</a:t>
            </a:r>
          </a:p>
          <a:p>
            <a:r>
              <a:rPr lang="es-ES_tradnl" dirty="0"/>
              <a:t>Tasa de rendimiento.</a:t>
            </a:r>
          </a:p>
          <a:p>
            <a:r>
              <a:rPr lang="es-ES_tradnl" dirty="0"/>
              <a:t>Per</a:t>
            </a:r>
            <a:r>
              <a:rPr lang="en-US" dirty="0" err="1"/>
              <a:t>í</a:t>
            </a:r>
            <a:r>
              <a:rPr lang="es-ES_tradnl" dirty="0" err="1"/>
              <a:t>odo</a:t>
            </a:r>
            <a:r>
              <a:rPr lang="es-ES_tradnl" dirty="0"/>
              <a:t> de recuperación de la inversión.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089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8623B-AC50-4849-AD8B-BF5A92676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2322095"/>
            <a:ext cx="3644224" cy="3210672"/>
          </a:xfrm>
        </p:spPr>
        <p:txBody>
          <a:bodyPr>
            <a:normAutofit/>
          </a:bodyPr>
          <a:lstStyle/>
          <a:p>
            <a:pPr marL="11113" indent="-11113"/>
            <a:r>
              <a:rPr lang="es-MX" sz="4100" dirty="0">
                <a:solidFill>
                  <a:srgbClr val="FFFFFF"/>
                </a:solidFill>
              </a:rPr>
              <a:t>Los marcos legales y éticos de las inversiones.</a:t>
            </a:r>
            <a:endParaRPr lang="es-ES_tradnl" sz="41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693B1-8C72-144B-A15B-CA0E04813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5428" y="2658980"/>
            <a:ext cx="3339796" cy="3210672"/>
          </a:xfrm>
        </p:spPr>
        <p:txBody>
          <a:bodyPr>
            <a:normAutofit fontScale="92500" lnSpcReduction="10000"/>
          </a:bodyPr>
          <a:lstStyle/>
          <a:p>
            <a:endParaRPr lang="es-ES_tradnl" dirty="0"/>
          </a:p>
          <a:p>
            <a:r>
              <a:rPr lang="es-ES_tradnl" dirty="0"/>
              <a:t>Conocer la constitución, las leyes que rigen la compañía donde se va a invertir. </a:t>
            </a:r>
          </a:p>
          <a:p>
            <a:r>
              <a:rPr lang="es-ES_tradnl" dirty="0"/>
              <a:t>La ética de ocupa de determinar los principios que guían la conducta de los individuos y los grupos sociales. Además tiene que que ver con su conducta moral.</a:t>
            </a:r>
          </a:p>
        </p:txBody>
      </p:sp>
    </p:spTree>
    <p:extLst>
      <p:ext uri="{BB962C8B-B14F-4D97-AF65-F5344CB8AC3E}">
        <p14:creationId xmlns:p14="http://schemas.microsoft.com/office/powerpoint/2010/main" val="191458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2B70F-3687-2940-83D5-C4822D01A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            Competencias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808B05-1352-4C0A-85AB-7C1F25CEEC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309280"/>
              </p:ext>
            </p:extLst>
          </p:nvPr>
        </p:nvGraphicFramePr>
        <p:xfrm>
          <a:off x="809624" y="2222500"/>
          <a:ext cx="8091307" cy="418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5950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9983" y="2887579"/>
            <a:ext cx="2719017" cy="28045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 err="1"/>
              <a:t>Fondos</a:t>
            </a:r>
            <a:r>
              <a:rPr lang="en-US" sz="3600" dirty="0"/>
              <a:t> de </a:t>
            </a:r>
            <a:r>
              <a:rPr lang="en-US" sz="3600" dirty="0" err="1"/>
              <a:t>inversiones</a:t>
            </a:r>
            <a:r>
              <a:rPr lang="en-US" sz="3600" dirty="0"/>
              <a:t> </a:t>
            </a:r>
            <a:r>
              <a:rPr lang="en-US" sz="3600" dirty="0" err="1"/>
              <a:t>éticos</a:t>
            </a:r>
            <a:r>
              <a:rPr lang="en-US" sz="3600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76571" y="2671011"/>
            <a:ext cx="3506362" cy="32376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Fondos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invertidos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instituciones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socialmente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responsables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36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9813" y="2911642"/>
            <a:ext cx="3644224" cy="1863135"/>
          </a:xfrm>
        </p:spPr>
        <p:txBody>
          <a:bodyPr>
            <a:normAutofit/>
          </a:bodyPr>
          <a:lstStyle/>
          <a:p>
            <a:r>
              <a:rPr lang="es-ES_tradnl" dirty="0">
                <a:solidFill>
                  <a:srgbClr val="FFFFFF"/>
                </a:solidFill>
              </a:rPr>
              <a:t>Instituciones </a:t>
            </a:r>
            <a:r>
              <a:rPr lang="en-US" dirty="0" err="1">
                <a:solidFill>
                  <a:srgbClr val="FFFFFF"/>
                </a:solidFill>
              </a:rPr>
              <a:t>é</a:t>
            </a:r>
            <a:r>
              <a:rPr lang="es-ES_tradnl" dirty="0">
                <a:solidFill>
                  <a:srgbClr val="FFFFFF"/>
                </a:solidFill>
              </a:rPr>
              <a:t>ticas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34489" y="2911642"/>
            <a:ext cx="3339796" cy="3018167"/>
          </a:xfrm>
        </p:spPr>
        <p:txBody>
          <a:bodyPr>
            <a:normAutofit/>
          </a:bodyPr>
          <a:lstStyle/>
          <a:p>
            <a:r>
              <a:rPr lang="es-ES_tradnl" dirty="0"/>
              <a:t>Dedicadas a proteger el medio ambiente</a:t>
            </a:r>
          </a:p>
          <a:p>
            <a:r>
              <a:rPr lang="es-ES_tradnl" dirty="0"/>
              <a:t>Igualdad laboral entre hombres y mujeres</a:t>
            </a:r>
          </a:p>
          <a:p>
            <a:r>
              <a:rPr lang="es-ES_tradnl" dirty="0"/>
              <a:t>Empresas de innovación y mejora de productos no dañinos. </a:t>
            </a:r>
          </a:p>
        </p:txBody>
      </p:sp>
    </p:spTree>
    <p:extLst>
      <p:ext uri="{BB962C8B-B14F-4D97-AF65-F5344CB8AC3E}">
        <p14:creationId xmlns:p14="http://schemas.microsoft.com/office/powerpoint/2010/main" val="125270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34346" y="2827420"/>
            <a:ext cx="2542285" cy="1515657"/>
          </a:xfrm>
        </p:spPr>
        <p:txBody>
          <a:bodyPr>
            <a:normAutofit/>
          </a:bodyPr>
          <a:lstStyle/>
          <a:p>
            <a:r>
              <a:rPr lang="es-ES_tradnl" sz="3100" dirty="0">
                <a:solidFill>
                  <a:srgbClr val="FFFFFF"/>
                </a:solidFill>
              </a:rPr>
              <a:t>Instituciones no éticas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4350" y="2827421"/>
            <a:ext cx="4714142" cy="2478506"/>
          </a:xfrm>
        </p:spPr>
        <p:txBody>
          <a:bodyPr>
            <a:normAutofit/>
          </a:bodyPr>
          <a:lstStyle/>
          <a:p>
            <a:r>
              <a:rPr lang="es-ES_tradnl" dirty="0"/>
              <a:t>Dedicadas a fabricar armas de fuego.</a:t>
            </a:r>
          </a:p>
          <a:p>
            <a:r>
              <a:rPr lang="es-ES_tradnl" dirty="0"/>
              <a:t>Licor, tabaco.</a:t>
            </a:r>
          </a:p>
          <a:p>
            <a:r>
              <a:rPr lang="es-ES_tradnl" dirty="0"/>
              <a:t>Regímenes racistas o dictatoriales.</a:t>
            </a:r>
          </a:p>
        </p:txBody>
      </p:sp>
    </p:spTree>
    <p:extLst>
      <p:ext uri="{BB962C8B-B14F-4D97-AF65-F5344CB8AC3E}">
        <p14:creationId xmlns:p14="http://schemas.microsoft.com/office/powerpoint/2010/main" val="155317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17C53-0A34-8840-A69F-44B9D69CC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979" y="2851484"/>
            <a:ext cx="3713747" cy="2955347"/>
          </a:xfrm>
        </p:spPr>
        <p:txBody>
          <a:bodyPr>
            <a:normAutofit/>
          </a:bodyPr>
          <a:lstStyle/>
          <a:p>
            <a:pPr lvl="0"/>
            <a:r>
              <a:rPr lang="es-MX" sz="3500" dirty="0"/>
              <a:t>Los reglamentos y las estrategias de inversión de la iglesia.</a:t>
            </a:r>
            <a:endParaRPr lang="en-US" sz="3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16B0C-19B1-BD4A-A886-5EE2F10A5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495" y="2514600"/>
            <a:ext cx="4281899" cy="3292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 RO </a:t>
            </a:r>
            <a:r>
              <a:rPr lang="tr-TR" dirty="0"/>
              <a:t>85 10 </a:t>
            </a:r>
            <a:r>
              <a:rPr lang="tr-TR" dirty="0" err="1"/>
              <a:t>Filosof</a:t>
            </a:r>
            <a:r>
              <a:rPr lang="en-US" dirty="0" err="1"/>
              <a:t>í</a:t>
            </a:r>
            <a:r>
              <a:rPr lang="tr-TR" dirty="0"/>
              <a:t>a.</a:t>
            </a:r>
            <a:endParaRPr lang="es-ES_tradnl" dirty="0"/>
          </a:p>
          <a:p>
            <a:pPr marL="0" indent="0">
              <a:buNone/>
            </a:pPr>
            <a:r>
              <a:rPr lang="es-ES_tradnl" dirty="0"/>
              <a:t>“No se </a:t>
            </a:r>
            <a:r>
              <a:rPr lang="es-ES_tradnl" dirty="0" err="1"/>
              <a:t>har</a:t>
            </a:r>
            <a:r>
              <a:rPr lang="en-US" dirty="0" err="1"/>
              <a:t>á</a:t>
            </a:r>
            <a:r>
              <a:rPr lang="es-ES_tradnl" dirty="0"/>
              <a:t>n inversiones directas en ciertas industrias que no están a tono con los valores de la Iglesia Adventista del Séptimo D</a:t>
            </a:r>
            <a:r>
              <a:rPr lang="en-US" dirty="0" err="1"/>
              <a:t>í</a:t>
            </a:r>
            <a:r>
              <a:rPr lang="es-ES_tradnl" dirty="0"/>
              <a:t>a. Significa también que los principios de integridad y justicia regirán todas las transacciones con las contrapartes”.</a:t>
            </a:r>
          </a:p>
        </p:txBody>
      </p:sp>
    </p:spTree>
    <p:extLst>
      <p:ext uri="{BB962C8B-B14F-4D97-AF65-F5344CB8AC3E}">
        <p14:creationId xmlns:p14="http://schemas.microsoft.com/office/powerpoint/2010/main" val="5926457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8730" y="3224464"/>
            <a:ext cx="2536460" cy="1364710"/>
          </a:xfrm>
        </p:spPr>
        <p:txBody>
          <a:bodyPr>
            <a:normAutofit/>
          </a:bodyPr>
          <a:lstStyle/>
          <a:p>
            <a:r>
              <a:rPr lang="es-ES_tradnl" sz="3900" dirty="0">
                <a:solidFill>
                  <a:srgbClr val="FFFFFF"/>
                </a:solidFill>
              </a:rPr>
              <a:t>Principios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03146" y="2732940"/>
            <a:ext cx="4476466" cy="2799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>
                <a:solidFill>
                  <a:srgbClr val="FFFFFF"/>
                </a:solidFill>
              </a:rPr>
              <a:t>O 85 15</a:t>
            </a:r>
          </a:p>
          <a:p>
            <a:pPr marL="0" indent="0">
              <a:buNone/>
            </a:pPr>
            <a:r>
              <a:rPr lang="es-ES_tradnl" dirty="0"/>
              <a:t>“Deben actuar como inversionistas prudentes y se espera que actúen con discreción e inteligencia para buscar una rentabilidad razonable, preservar el capital y evitar inversiones especulativas”.</a:t>
            </a:r>
          </a:p>
        </p:txBody>
      </p:sp>
    </p:spTree>
    <p:extLst>
      <p:ext uri="{BB962C8B-B14F-4D97-AF65-F5344CB8AC3E}">
        <p14:creationId xmlns:p14="http://schemas.microsoft.com/office/powerpoint/2010/main" val="40948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1" y="3007895"/>
            <a:ext cx="2536460" cy="1875167"/>
          </a:xfrm>
        </p:spPr>
        <p:txBody>
          <a:bodyPr>
            <a:normAutofit/>
          </a:bodyPr>
          <a:lstStyle/>
          <a:p>
            <a:r>
              <a:rPr lang="es-ES_tradnl" sz="3900" dirty="0">
                <a:solidFill>
                  <a:srgbClr val="FFFFFF"/>
                </a:solidFill>
              </a:rPr>
              <a:t>Principios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66262" y="2069431"/>
            <a:ext cx="4476466" cy="4688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 Informes. La comisión estudiará por lo menos anualmente, un informe que detalle todas las comisiones pagadas, incluyendo márgenes de oferta y demanda, y asignaciones de las nuevas emisiones del fondo. El informe detallará además los beneficios, -si los hay- recibidos a cambio de los dólares de comisión generados por cada corredor o agente.</a:t>
            </a:r>
          </a:p>
        </p:txBody>
      </p:sp>
    </p:spTree>
    <p:extLst>
      <p:ext uri="{BB962C8B-B14F-4D97-AF65-F5344CB8AC3E}">
        <p14:creationId xmlns:p14="http://schemas.microsoft.com/office/powerpoint/2010/main" val="97580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DB473-90E2-0549-BF14-1B9085A3A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1852863"/>
            <a:ext cx="3155281" cy="3679904"/>
          </a:xfrm>
        </p:spPr>
        <p:txBody>
          <a:bodyPr>
            <a:normAutofit/>
          </a:bodyPr>
          <a:lstStyle/>
          <a:p>
            <a:pPr lvl="0"/>
            <a:br>
              <a:rPr lang="es-MX" sz="3300" dirty="0">
                <a:solidFill>
                  <a:srgbClr val="FFFFFF"/>
                </a:solidFill>
              </a:rPr>
            </a:br>
            <a:r>
              <a:rPr lang="es-MX" sz="3300" dirty="0">
                <a:solidFill>
                  <a:srgbClr val="FFFFFF"/>
                </a:solidFill>
              </a:rPr>
              <a:t>El uso de los préstamos para la financiación de proyectos.</a:t>
            </a:r>
            <a:br>
              <a:rPr lang="en-US" sz="3300" dirty="0">
                <a:solidFill>
                  <a:srgbClr val="FFFFFF"/>
                </a:solidFill>
              </a:rPr>
            </a:br>
            <a:endParaRPr lang="en-US" sz="3300" dirty="0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343359-A312-D244-B7C7-9B87BAA5C89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33914" y="2021305"/>
            <a:ext cx="4476466" cy="3353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Al financiar proyectos, la iglesia debe actuar con prudencia, para evitar deudas que vayan más allá de sus posibilidades.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465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51" y="3102376"/>
            <a:ext cx="3319563" cy="2272209"/>
          </a:xfrm>
        </p:spPr>
        <p:txBody>
          <a:bodyPr>
            <a:normAutofit/>
          </a:bodyPr>
          <a:lstStyle/>
          <a:p>
            <a:r>
              <a:rPr lang="es-ES_tradnl" sz="4200" dirty="0">
                <a:solidFill>
                  <a:srgbClr val="FFFFFF"/>
                </a:solidFill>
              </a:rPr>
              <a:t>Deudas y Cuentas por pagar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33914" y="3429000"/>
            <a:ext cx="4476466" cy="1945585"/>
          </a:xfrm>
        </p:spPr>
        <p:txBody>
          <a:bodyPr>
            <a:normAutofit/>
          </a:bodyPr>
          <a:lstStyle/>
          <a:p>
            <a:r>
              <a:rPr lang="es-ES_tradnl" dirty="0"/>
              <a:t>Se debe hacer un plan definido para la liquidación de deudas. </a:t>
            </a:r>
          </a:p>
          <a:p>
            <a:r>
              <a:rPr lang="es-ES_tradnl" dirty="0"/>
              <a:t>Todos los años se debe presentar a la junta un informe del avance del pago de dicha deuda.</a:t>
            </a:r>
          </a:p>
        </p:txBody>
      </p:sp>
    </p:spTree>
    <p:extLst>
      <p:ext uri="{BB962C8B-B14F-4D97-AF65-F5344CB8AC3E}">
        <p14:creationId xmlns:p14="http://schemas.microsoft.com/office/powerpoint/2010/main" val="205350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BE425-52BA-554F-838E-CA68ED32E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7" y="3043989"/>
            <a:ext cx="3327401" cy="3123789"/>
          </a:xfrm>
        </p:spPr>
        <p:txBody>
          <a:bodyPr>
            <a:normAutofit/>
          </a:bodyPr>
          <a:lstStyle/>
          <a:p>
            <a:pPr lvl="0"/>
            <a:r>
              <a:rPr lang="es-MX" sz="3800" dirty="0"/>
              <a:t>La utilidad del inventario físico</a:t>
            </a:r>
            <a:br>
              <a:rPr lang="en-US" sz="3800" dirty="0"/>
            </a:br>
            <a:endParaRPr lang="es-ES_tradnl" sz="3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BFF1D-A1BB-C346-A047-5B298C2F7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0" y="2683041"/>
            <a:ext cx="4851393" cy="27628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El Inventario Físico es el registro físico de los bienes existentes en la iglesia, de manera que se pueda comparar con la existencia registrada en los libros.</a:t>
            </a:r>
          </a:p>
        </p:txBody>
      </p:sp>
    </p:spTree>
    <p:extLst>
      <p:ext uri="{BB962C8B-B14F-4D97-AF65-F5344CB8AC3E}">
        <p14:creationId xmlns:p14="http://schemas.microsoft.com/office/powerpoint/2010/main" val="247925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8915" y="3019926"/>
            <a:ext cx="3236495" cy="3147852"/>
          </a:xfrm>
        </p:spPr>
        <p:txBody>
          <a:bodyPr>
            <a:normAutofit/>
          </a:bodyPr>
          <a:lstStyle/>
          <a:p>
            <a:r>
              <a:rPr lang="es-MX" sz="3800" b="1" dirty="0"/>
              <a:t>La utilidad del inventario físico</a:t>
            </a:r>
            <a:br>
              <a:rPr lang="en-US" sz="3800" b="1" dirty="0"/>
            </a:br>
            <a:endParaRPr lang="es-ES_tradnl" sz="38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10001" y="2767263"/>
            <a:ext cx="4851393" cy="3039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El objetivo es contar con los bienes de la iglesia ordenados, cuantificados e identificados.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4639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9234" y="2013995"/>
            <a:ext cx="2741246" cy="2496472"/>
          </a:xfrm>
        </p:spPr>
        <p:txBody>
          <a:bodyPr>
            <a:normAutofit/>
          </a:bodyPr>
          <a:lstStyle/>
          <a:p>
            <a:r>
              <a:rPr lang="es-ES_tradnl" sz="3200" b="1" dirty="0"/>
              <a:t>Planificación Financiera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73373" y="1557868"/>
            <a:ext cx="4851393" cy="5163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“Porque ¿quién de vosotros, queriendo edificar una torre, no se sienta primero y calcula los gastos, a ver si tiene lo que necesita para acabarla? </a:t>
            </a:r>
            <a:r>
              <a:rPr lang="es-ES_tradnl" b="1" baseline="30000" dirty="0"/>
              <a:t> </a:t>
            </a:r>
            <a:r>
              <a:rPr lang="es-ES_tradnl" dirty="0"/>
              <a:t>No sea que después que haya puesto el cimiento, y no pueda acabarla, todos los que lo vean comiencen a hacer burla de él, diciendo: Este hombre comenzó a edificar, y no pudo acabar”.</a:t>
            </a:r>
          </a:p>
          <a:p>
            <a:pPr marL="0" indent="0">
              <a:buNone/>
            </a:pPr>
            <a:r>
              <a:rPr lang="es-ES_tradnl" dirty="0"/>
              <a:t>                      </a:t>
            </a:r>
            <a:r>
              <a:rPr lang="es-ES_tradnl" b="1" dirty="0"/>
              <a:t>Lucas 14:28-30.</a:t>
            </a:r>
          </a:p>
        </p:txBody>
      </p:sp>
    </p:spTree>
    <p:extLst>
      <p:ext uri="{BB962C8B-B14F-4D97-AF65-F5344CB8AC3E}">
        <p14:creationId xmlns:p14="http://schemas.microsoft.com/office/powerpoint/2010/main" val="67892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63EBF-94B2-B348-9E7D-F03819F23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2610853"/>
            <a:ext cx="2741246" cy="3195978"/>
          </a:xfrm>
        </p:spPr>
        <p:txBody>
          <a:bodyPr>
            <a:normAutofit/>
          </a:bodyPr>
          <a:lstStyle/>
          <a:p>
            <a:pPr lvl="0"/>
            <a:r>
              <a:rPr lang="es-ES" sz="2900" dirty="0"/>
              <a:t>Identificar recursos en la iglesia y utilizarlos a un nivel alto de productividad</a:t>
            </a:r>
            <a:endParaRPr lang="es-ES_tradnl" sz="29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8BC60-F321-8A4D-A9C5-F0758E3BF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1" y="2478505"/>
            <a:ext cx="4851393" cy="33283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La iglesia no debe tener recursos ociosos. El tesorero debe vigilar para que estos sean utilizados de manera que puedan producir los m</a:t>
            </a:r>
            <a:r>
              <a:rPr lang="en-US" dirty="0" err="1"/>
              <a:t>á</a:t>
            </a:r>
            <a:r>
              <a:rPr lang="es-ES_tradnl" dirty="0"/>
              <a:t>s altos beneficios. </a:t>
            </a:r>
          </a:p>
        </p:txBody>
      </p:sp>
    </p:spTree>
    <p:extLst>
      <p:ext uri="{BB962C8B-B14F-4D97-AF65-F5344CB8AC3E}">
        <p14:creationId xmlns:p14="http://schemas.microsoft.com/office/powerpoint/2010/main" val="208450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2606" y="2731168"/>
            <a:ext cx="3114842" cy="2125168"/>
          </a:xfrm>
        </p:spPr>
        <p:txBody>
          <a:bodyPr>
            <a:normAutofit/>
          </a:bodyPr>
          <a:lstStyle/>
          <a:p>
            <a:r>
              <a:rPr lang="es-ES_tradnl" sz="3800" dirty="0"/>
              <a:t>Utilización de recursos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10001" y="2538663"/>
            <a:ext cx="4851393" cy="3268168"/>
          </a:xfrm>
        </p:spPr>
        <p:txBody>
          <a:bodyPr>
            <a:normAutofit/>
          </a:bodyPr>
          <a:lstStyle/>
          <a:p>
            <a:r>
              <a:rPr lang="es-ES_tradnl" dirty="0"/>
              <a:t>No deben ser descartados equipos que pueden seguir funcionando.</a:t>
            </a:r>
          </a:p>
          <a:p>
            <a:r>
              <a:rPr lang="es-ES_tradnl" dirty="0"/>
              <a:t> La iglesia puede considerar aprovechar mejor el local del templo.</a:t>
            </a:r>
          </a:p>
        </p:txBody>
      </p:sp>
    </p:spTree>
    <p:extLst>
      <p:ext uri="{BB962C8B-B14F-4D97-AF65-F5344CB8AC3E}">
        <p14:creationId xmlns:p14="http://schemas.microsoft.com/office/powerpoint/2010/main" val="175438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ECC5-DFE7-C241-96C8-C4B4236AD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144379"/>
            <a:ext cx="7213600" cy="1515221"/>
          </a:xfrm>
        </p:spPr>
        <p:txBody>
          <a:bodyPr>
            <a:normAutofit/>
          </a:bodyPr>
          <a:lstStyle/>
          <a:p>
            <a:pPr lvl="0" algn="ctr"/>
            <a:r>
              <a:rPr lang="es-MX" sz="2300" dirty="0"/>
              <a:t>Analizar el mercado bursátil, los riesgos y su efecto en la economía.</a:t>
            </a:r>
            <a:br>
              <a:rPr lang="es-MX" sz="2300" dirty="0"/>
            </a:br>
            <a:endParaRPr lang="en-US" sz="23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7BF6A-A3A4-0743-AA09-BC7844BD7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199" y="2226681"/>
            <a:ext cx="7213600" cy="3586290"/>
          </a:xfrm>
        </p:spPr>
        <p:txBody>
          <a:bodyPr>
            <a:normAutofit/>
          </a:bodyPr>
          <a:lstStyle/>
          <a:p>
            <a:r>
              <a:rPr lang="es-ES_tradnl" sz="1600">
                <a:solidFill>
                  <a:schemeClr val="tx1">
                    <a:lumMod val="85000"/>
                    <a:lumOff val="15000"/>
                  </a:schemeClr>
                </a:solidFill>
              </a:rPr>
              <a:t>Cuando la iglesia decida invertir en el mercado bursátil, debe solicitar consejo a su institución inmediatamente superior al respecto.</a:t>
            </a:r>
          </a:p>
        </p:txBody>
      </p:sp>
    </p:spTree>
    <p:extLst>
      <p:ext uri="{BB962C8B-B14F-4D97-AF65-F5344CB8AC3E}">
        <p14:creationId xmlns:p14="http://schemas.microsoft.com/office/powerpoint/2010/main" val="59134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ECC5-DFE7-C241-96C8-C4B4236AD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1061660"/>
            <a:ext cx="7213600" cy="1043108"/>
          </a:xfrm>
        </p:spPr>
        <p:txBody>
          <a:bodyPr>
            <a:normAutofit fontScale="90000"/>
          </a:bodyPr>
          <a:lstStyle/>
          <a:p>
            <a:pPr lvl="0" algn="ctr"/>
            <a:r>
              <a:rPr lang="es-MX" sz="3300" dirty="0"/>
              <a:t>Analizar el mercado bursátil, los riesgos y su efecto en la economía.</a:t>
            </a:r>
            <a:endParaRPr lang="en-US" sz="33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3AAF34-3E1D-1D4F-980A-09E66AE26F3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65199" y="2226681"/>
            <a:ext cx="7213600" cy="3586290"/>
          </a:xfrm>
        </p:spPr>
        <p:txBody>
          <a:bodyPr>
            <a:normAutofit/>
          </a:bodyPr>
          <a:lstStyle/>
          <a:p>
            <a:r>
              <a:rPr lang="es-ES_tradnl" sz="1600" dirty="0"/>
              <a:t>Se debe obtener la ejecución de órdenes a través de agentes o corredores de bolsa autorizados y bien calificados.</a:t>
            </a:r>
          </a:p>
          <a:p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18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89291A-74DD-7447-9C92-CDE5476B6A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3805" y="1044250"/>
            <a:ext cx="7381180" cy="2646007"/>
          </a:xfrm>
        </p:spPr>
        <p:txBody>
          <a:bodyPr>
            <a:normAutofit/>
          </a:bodyPr>
          <a:lstStyle/>
          <a:p>
            <a:pPr algn="ctr"/>
            <a:r>
              <a:rPr lang="es-ES_tradnl" sz="4700">
                <a:solidFill>
                  <a:schemeClr val="tx1">
                    <a:lumMod val="95000"/>
                    <a:lumOff val="5000"/>
                  </a:schemeClr>
                </a:solidFill>
              </a:rPr>
              <a:t>Interacciones: preguntas y comentarios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19987C-0583-0043-AC8F-270CA1366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806" y="4058557"/>
            <a:ext cx="7381180" cy="1906814"/>
          </a:xfrm>
        </p:spPr>
        <p:txBody>
          <a:bodyPr>
            <a:normAutofit/>
          </a:bodyPr>
          <a:lstStyle/>
          <a:p>
            <a:pPr algn="ctr"/>
            <a:endParaRPr lang="es-ES_tradnl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5686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C00EB6A-E224-B448-9FC8-6D7CF6FC8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3805" y="943953"/>
            <a:ext cx="7316390" cy="3060345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5400"/>
              <a:t>Al final se llenar</a:t>
            </a:r>
            <a:r>
              <a:rPr lang="en-US" sz="5400"/>
              <a:t>á </a:t>
            </a:r>
            <a:r>
              <a:rPr lang="es-ES_tradnl" sz="5400"/>
              <a:t>cuestionario para medir aprovechamiento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DB0833-AF54-F745-BFA1-E24777F75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3804" y="4105403"/>
            <a:ext cx="7316390" cy="1073254"/>
          </a:xfrm>
        </p:spPr>
        <p:txBody>
          <a:bodyPr>
            <a:normAutofit/>
          </a:bodyPr>
          <a:lstStyle/>
          <a:p>
            <a:pPr algn="ctr"/>
            <a:endParaRPr lang="es-ES_tradnl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26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9075" y="2167359"/>
            <a:ext cx="2536460" cy="2103767"/>
          </a:xfrm>
        </p:spPr>
        <p:txBody>
          <a:bodyPr>
            <a:normAutofit/>
          </a:bodyPr>
          <a:lstStyle/>
          <a:p>
            <a:r>
              <a:rPr lang="es-ES_tradnl" sz="2900" b="1" dirty="0">
                <a:solidFill>
                  <a:srgbClr val="FFFFFF"/>
                </a:solidFill>
              </a:rPr>
              <a:t>Planificación Financiera</a:t>
            </a:r>
            <a:endParaRPr lang="es-ES_tradnl" sz="2900" dirty="0">
              <a:solidFill>
                <a:srgbClr val="FFFF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33914" y="2581154"/>
            <a:ext cx="4476466" cy="2793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“Sé diligente en conocer el estado de tus ovejas, Y mira con cuidado por tus rebaños; Porque las riquezas no duran para siempre ¿Y será la corona para perpetuas generaciones?”</a:t>
            </a:r>
          </a:p>
          <a:p>
            <a:pPr marL="0" indent="0">
              <a:buNone/>
            </a:pPr>
            <a:r>
              <a:rPr lang="es-ES_tradnl" dirty="0"/>
              <a:t>Proverbios 27:23,24.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353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9193" y="2665071"/>
            <a:ext cx="3644224" cy="2103767"/>
          </a:xfrm>
        </p:spPr>
        <p:txBody>
          <a:bodyPr>
            <a:normAutofit/>
          </a:bodyPr>
          <a:lstStyle/>
          <a:p>
            <a:r>
              <a:rPr lang="es-ES_tradnl" b="1" dirty="0">
                <a:solidFill>
                  <a:srgbClr val="FFFFFF"/>
                </a:solidFill>
              </a:rPr>
              <a:t>Planificación Financiera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70584" y="2569580"/>
            <a:ext cx="3339796" cy="2963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Es el conjunto de decisiones tomadas por la administración de la iglesia con el fin de dar respuesta a las necesidades presentes y futuras.</a:t>
            </a:r>
          </a:p>
        </p:txBody>
      </p:sp>
    </p:spTree>
    <p:extLst>
      <p:ext uri="{BB962C8B-B14F-4D97-AF65-F5344CB8AC3E}">
        <p14:creationId xmlns:p14="http://schemas.microsoft.com/office/powerpoint/2010/main" val="150877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9193" y="2873415"/>
            <a:ext cx="3644224" cy="2103767"/>
          </a:xfrm>
        </p:spPr>
        <p:txBody>
          <a:bodyPr>
            <a:normAutofit/>
          </a:bodyPr>
          <a:lstStyle/>
          <a:p>
            <a:r>
              <a:rPr lang="es-ES_tradnl" b="1" dirty="0">
                <a:solidFill>
                  <a:srgbClr val="FFFFFF"/>
                </a:solidFill>
              </a:rPr>
              <a:t>Planificación Financiera</a:t>
            </a: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70584" y="2835797"/>
            <a:ext cx="3339796" cy="2696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/>
              <a:t>Es la hoja de ruta para la efectiva administración del dinero. Los resultados van a indicar si los efectos de la planificación son positivos o negativos.</a:t>
            </a:r>
          </a:p>
        </p:txBody>
      </p:sp>
    </p:spTree>
    <p:extLst>
      <p:ext uri="{BB962C8B-B14F-4D97-AF65-F5344CB8AC3E}">
        <p14:creationId xmlns:p14="http://schemas.microsoft.com/office/powerpoint/2010/main" val="70855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3805" y="1044250"/>
            <a:ext cx="7381181" cy="264600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dirty="0"/>
              <a:t>El </a:t>
            </a:r>
            <a:r>
              <a:rPr lang="en-US" sz="5200" dirty="0" err="1"/>
              <a:t>presupuesto</a:t>
            </a:r>
            <a:r>
              <a:rPr lang="en-US" sz="5200" dirty="0"/>
              <a:t> de la </a:t>
            </a:r>
            <a:r>
              <a:rPr lang="en-US" sz="5200" dirty="0" err="1"/>
              <a:t>iglesia</a:t>
            </a:r>
            <a:endParaRPr lang="en-US" sz="5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3805" y="4058557"/>
            <a:ext cx="7381181" cy="190681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 un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estimado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de los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ingresos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y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gastos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para un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período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determinado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748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7E4C1-AA06-8444-9A34-D1A6C19C6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77" y="1662413"/>
            <a:ext cx="3644224" cy="4491045"/>
          </a:xfrm>
        </p:spPr>
        <p:txBody>
          <a:bodyPr>
            <a:normAutofit fontScale="90000"/>
          </a:bodyPr>
          <a:lstStyle/>
          <a:p>
            <a:br>
              <a:rPr lang="es-MX" sz="3700" dirty="0">
                <a:solidFill>
                  <a:srgbClr val="FFFFFF"/>
                </a:solidFill>
              </a:rPr>
            </a:br>
            <a:br>
              <a:rPr lang="es-MX" sz="3700" dirty="0">
                <a:solidFill>
                  <a:srgbClr val="FFFFFF"/>
                </a:solidFill>
              </a:rPr>
            </a:br>
            <a:br>
              <a:rPr lang="es-MX" sz="3700" dirty="0">
                <a:solidFill>
                  <a:srgbClr val="FFFFFF"/>
                </a:solidFill>
              </a:rPr>
            </a:br>
            <a:br>
              <a:rPr lang="es-MX" sz="3700" dirty="0">
                <a:solidFill>
                  <a:srgbClr val="FFFFFF"/>
                </a:solidFill>
              </a:rPr>
            </a:br>
            <a:br>
              <a:rPr lang="es-MX" sz="3700" dirty="0">
                <a:solidFill>
                  <a:srgbClr val="FFFFFF"/>
                </a:solidFill>
              </a:rPr>
            </a:br>
            <a:br>
              <a:rPr lang="es-MX" sz="3700" dirty="0">
                <a:solidFill>
                  <a:srgbClr val="FFFFFF"/>
                </a:solidFill>
              </a:rPr>
            </a:br>
            <a:br>
              <a:rPr lang="es-MX" sz="3700" dirty="0">
                <a:solidFill>
                  <a:srgbClr val="FFFFFF"/>
                </a:solidFill>
              </a:rPr>
            </a:br>
            <a:br>
              <a:rPr lang="es-MX" sz="3700" dirty="0">
                <a:solidFill>
                  <a:srgbClr val="FFFFFF"/>
                </a:solidFill>
              </a:rPr>
            </a:br>
            <a:r>
              <a:rPr lang="es-MX" sz="3700" dirty="0">
                <a:solidFill>
                  <a:srgbClr val="FFFFFF"/>
                </a:solidFill>
              </a:rPr>
              <a:t>Los elementos de la planificación financiera para la preparación de presupuestos. </a:t>
            </a:r>
            <a:br>
              <a:rPr lang="es-MX" sz="3700" dirty="0">
                <a:solidFill>
                  <a:srgbClr val="FFFFFF"/>
                </a:solidFill>
              </a:rPr>
            </a:br>
            <a:endParaRPr lang="es-ES_tradnl" sz="37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A5843-10D7-614C-8E03-85B2B01A0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284" y="1912716"/>
            <a:ext cx="4057669" cy="484696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s-ES_tradnl" dirty="0"/>
              <a:t>1- Definir el plan estratégico de la iglesia.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s-ES_tradnl" dirty="0"/>
              <a:t>2- Análisis de la situación actual de la iglesia. (ingresos, gastos, deudas, feligresía activa, donantes activos).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s-ES_tradnl" dirty="0"/>
              <a:t>3- Los objetivos a mediano plazo de la iglesia.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s-ES_tradnl" dirty="0"/>
              <a:t>4- La elaboración del presupuesto.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s-ES_tradnl" dirty="0"/>
              <a:t>5- Control del presupuesto.</a:t>
            </a:r>
          </a:p>
          <a:p>
            <a:pPr marL="0" indent="0">
              <a:lnSpc>
                <a:spcPct val="110000"/>
              </a:lnSpc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3794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4349" y="2754775"/>
            <a:ext cx="3644224" cy="2419177"/>
          </a:xfrm>
        </p:spPr>
        <p:txBody>
          <a:bodyPr>
            <a:normAutofit/>
          </a:bodyPr>
          <a:lstStyle/>
          <a:p>
            <a:r>
              <a:rPr lang="es-ES_tradnl" b="1" dirty="0">
                <a:solidFill>
                  <a:srgbClr val="FFFFFF"/>
                </a:solidFill>
              </a:rPr>
              <a:t>Planificación del presupuesto</a:t>
            </a: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4985428" y="2300400"/>
            <a:ext cx="3984952" cy="4088825"/>
          </a:xfrm>
        </p:spPr>
        <p:txBody>
          <a:bodyPr>
            <a:normAutofit/>
          </a:bodyPr>
          <a:lstStyle/>
          <a:p>
            <a:r>
              <a:rPr lang="es-ES_tradnl" dirty="0"/>
              <a:t>Establecer objetivos claros.</a:t>
            </a:r>
          </a:p>
          <a:p>
            <a:r>
              <a:rPr lang="es-ES_tradnl" dirty="0"/>
              <a:t>Revisar la nómina.</a:t>
            </a:r>
          </a:p>
          <a:p>
            <a:r>
              <a:rPr lang="es-ES_tradnl" dirty="0"/>
              <a:t>Evaluación de los ingresos.</a:t>
            </a:r>
          </a:p>
          <a:p>
            <a:r>
              <a:rPr lang="es-ES_tradnl" dirty="0"/>
              <a:t>Revisión de gastos.</a:t>
            </a:r>
          </a:p>
          <a:p>
            <a:r>
              <a:rPr lang="es-ES_tradnl" dirty="0"/>
              <a:t>Evaluación del personal.</a:t>
            </a:r>
          </a:p>
          <a:p>
            <a:r>
              <a:rPr lang="es-ES_tradnl" dirty="0"/>
              <a:t>Evaluar proyectos de inversión. </a:t>
            </a:r>
          </a:p>
          <a:p>
            <a:r>
              <a:rPr lang="es-ES_tradnl" dirty="0"/>
              <a:t>Evaluar riesgos.</a:t>
            </a:r>
          </a:p>
          <a:p>
            <a:pPr marL="137160" indent="0">
              <a:buNone/>
            </a:pPr>
            <a:endParaRPr lang="es-ES_tradnl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273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{2561DD6A-2AB0-0C46-95B8-35377CC82752}tf10001121</Template>
  <TotalTime>183</TotalTime>
  <Words>1212</Words>
  <Application>Microsoft Macintosh PowerPoint</Application>
  <PresentationFormat>On-screen Show (4:3)</PresentationFormat>
  <Paragraphs>116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Century Gothic</vt:lpstr>
      <vt:lpstr>Wingdings 2</vt:lpstr>
      <vt:lpstr>Quotable</vt:lpstr>
      <vt:lpstr>Taller # 3 Competencia Profesionales   Presupuesto, inversiones y Gerencia de Recursos</vt:lpstr>
      <vt:lpstr>            Competencias</vt:lpstr>
      <vt:lpstr>Planificación Financiera</vt:lpstr>
      <vt:lpstr>Planificación Financiera</vt:lpstr>
      <vt:lpstr>Planificación Financiera</vt:lpstr>
      <vt:lpstr>Planificación Financiera</vt:lpstr>
      <vt:lpstr>El presupuesto de la iglesia</vt:lpstr>
      <vt:lpstr>        Los elementos de la planificación financiera para la preparación de presupuestos.  </vt:lpstr>
      <vt:lpstr>Planificación del presupuesto</vt:lpstr>
      <vt:lpstr> La elaboración, análisis y como se presenta un presupuesto.  </vt:lpstr>
      <vt:lpstr>Posibles miembros de la comisión de presupuesto</vt:lpstr>
      <vt:lpstr>El presupuesto</vt:lpstr>
      <vt:lpstr>El presupuesto</vt:lpstr>
      <vt:lpstr>El presupuesto</vt:lpstr>
      <vt:lpstr>Promover el presupuesto de iglesia. </vt:lpstr>
      <vt:lpstr> Atender las áreas de mayor preocupación en el presupuesto de iglesia.</vt:lpstr>
      <vt:lpstr>Informar sistemáticamente la operación presupuestaria de la iglesia</vt:lpstr>
      <vt:lpstr>Las técnicas de evaluación y selección de inversiones.</vt:lpstr>
      <vt:lpstr>Los marcos legales y éticos de las inversiones.</vt:lpstr>
      <vt:lpstr>Fondos de inversiones éticos </vt:lpstr>
      <vt:lpstr>Instituciones éticas </vt:lpstr>
      <vt:lpstr>Instituciones no éticas </vt:lpstr>
      <vt:lpstr>Los reglamentos y las estrategias de inversión de la iglesia.</vt:lpstr>
      <vt:lpstr>Principios</vt:lpstr>
      <vt:lpstr>Principios</vt:lpstr>
      <vt:lpstr> El uso de los préstamos para la financiación de proyectos. </vt:lpstr>
      <vt:lpstr>Deudas y Cuentas por pagar</vt:lpstr>
      <vt:lpstr>La utilidad del inventario físico </vt:lpstr>
      <vt:lpstr>La utilidad del inventario físico </vt:lpstr>
      <vt:lpstr>Identificar recursos en la iglesia y utilizarlos a un nivel alto de productividad</vt:lpstr>
      <vt:lpstr>Utilización de recursos</vt:lpstr>
      <vt:lpstr>Analizar el mercado bursátil, los riesgos y su efecto en la economía. </vt:lpstr>
      <vt:lpstr>Analizar el mercado bursátil, los riesgos y su efecto en la economía.</vt:lpstr>
      <vt:lpstr>Interacciones: preguntas y comentarios</vt:lpstr>
      <vt:lpstr>Al final se llenará cuestionario para medir aprovechamiento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3- Presupuesto, inversiones y Gerencia de Recursos</dc:title>
  <dc:creator>Elias Zabala Sr</dc:creator>
  <cp:lastModifiedBy>Elias Zabala Sr</cp:lastModifiedBy>
  <cp:revision>6</cp:revision>
  <dcterms:created xsi:type="dcterms:W3CDTF">2019-09-10T21:32:24Z</dcterms:created>
  <dcterms:modified xsi:type="dcterms:W3CDTF">2019-09-21T18:35:10Z</dcterms:modified>
</cp:coreProperties>
</file>