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116" r:id="rId1"/>
  </p:sldMasterIdLst>
  <p:sldIdLst>
    <p:sldId id="256" r:id="rId2"/>
    <p:sldId id="275" r:id="rId3"/>
    <p:sldId id="293" r:id="rId4"/>
    <p:sldId id="257" r:id="rId5"/>
    <p:sldId id="281" r:id="rId6"/>
    <p:sldId id="299" r:id="rId7"/>
    <p:sldId id="258" r:id="rId8"/>
    <p:sldId id="279" r:id="rId9"/>
    <p:sldId id="280" r:id="rId10"/>
    <p:sldId id="296" r:id="rId11"/>
    <p:sldId id="278" r:id="rId12"/>
    <p:sldId id="276" r:id="rId13"/>
    <p:sldId id="277" r:id="rId14"/>
    <p:sldId id="300" r:id="rId15"/>
    <p:sldId id="273" r:id="rId16"/>
    <p:sldId id="274" r:id="rId17"/>
    <p:sldId id="259" r:id="rId18"/>
    <p:sldId id="282" r:id="rId19"/>
    <p:sldId id="283" r:id="rId20"/>
    <p:sldId id="260" r:id="rId21"/>
    <p:sldId id="285" r:id="rId22"/>
    <p:sldId id="284" r:id="rId23"/>
    <p:sldId id="261" r:id="rId24"/>
    <p:sldId id="286" r:id="rId25"/>
    <p:sldId id="287" r:id="rId26"/>
    <p:sldId id="262" r:id="rId27"/>
    <p:sldId id="302" r:id="rId28"/>
    <p:sldId id="301" r:id="rId29"/>
    <p:sldId id="288" r:id="rId30"/>
    <p:sldId id="289" r:id="rId31"/>
    <p:sldId id="263" r:id="rId32"/>
    <p:sldId id="303" r:id="rId33"/>
    <p:sldId id="290" r:id="rId34"/>
    <p:sldId id="291" r:id="rId35"/>
    <p:sldId id="264" r:id="rId36"/>
    <p:sldId id="265" r:id="rId37"/>
    <p:sldId id="294" r:id="rId38"/>
    <p:sldId id="292" r:id="rId39"/>
    <p:sldId id="295" r:id="rId40"/>
    <p:sldId id="266" r:id="rId41"/>
    <p:sldId id="267" r:id="rId42"/>
    <p:sldId id="268" r:id="rId43"/>
    <p:sldId id="297" r:id="rId44"/>
    <p:sldId id="269" r:id="rId45"/>
    <p:sldId id="270" r:id="rId46"/>
    <p:sldId id="298" r:id="rId47"/>
    <p:sldId id="271" r:id="rId48"/>
    <p:sldId id="272" r:id="rId4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832"/>
    <p:restoredTop sz="93820"/>
  </p:normalViewPr>
  <p:slideViewPr>
    <p:cSldViewPr snapToGrid="0" snapToObjects="1">
      <p:cViewPr varScale="1">
        <p:scale>
          <a:sx n="87" d="100"/>
          <a:sy n="87" d="100"/>
        </p:scale>
        <p:origin x="192" y="7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en-US"/>
              <a:t>Click to edit Master title style</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13A0088-250D-1F47-B96B-46B468B8F55D}" type="datetimeFigureOut">
              <a:rPr lang="es-ES_tradnl" smtClean="0"/>
              <a:t>15/9/19</a:t>
            </a:fld>
            <a:endParaRPr lang="es-ES_tradnl"/>
          </a:p>
        </p:txBody>
      </p:sp>
      <p:sp>
        <p:nvSpPr>
          <p:cNvPr id="5" name="Footer Placeholder 4"/>
          <p:cNvSpPr>
            <a:spLocks noGrp="1"/>
          </p:cNvSpPr>
          <p:nvPr>
            <p:ph type="ftr" sz="quarter" idx="11"/>
          </p:nvPr>
        </p:nvSpPr>
        <p:spPr>
          <a:xfrm>
            <a:off x="2396319" y="329308"/>
            <a:ext cx="3086292" cy="309201"/>
          </a:xfrm>
        </p:spPr>
        <p:txBody>
          <a:bodyPr/>
          <a:lstStyle/>
          <a:p>
            <a:endParaRPr lang="es-ES_tradnl"/>
          </a:p>
        </p:txBody>
      </p:sp>
      <p:sp>
        <p:nvSpPr>
          <p:cNvPr id="6" name="Slide Number Placeholder 5"/>
          <p:cNvSpPr>
            <a:spLocks noGrp="1"/>
          </p:cNvSpPr>
          <p:nvPr>
            <p:ph type="sldNum" sz="quarter" idx="12"/>
          </p:nvPr>
        </p:nvSpPr>
        <p:spPr>
          <a:xfrm>
            <a:off x="1434703" y="798973"/>
            <a:ext cx="802005" cy="503578"/>
          </a:xfrm>
        </p:spPr>
        <p:txBody>
          <a:bodyPr/>
          <a:lstStyle/>
          <a:p>
            <a:fld id="{DC999E97-4929-DC46-9757-B3FD5817BB12}" type="slidenum">
              <a:rPr lang="es-ES_tradnl" smtClean="0"/>
              <a:t>‹#›</a:t>
            </a:fld>
            <a:endParaRPr lang="es-ES_tradnl"/>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64386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3A0088-250D-1F47-B96B-46B468B8F55D}" type="datetimeFigureOut">
              <a:rPr lang="es-ES_tradnl" smtClean="0"/>
              <a:t>15/9/19</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DC999E97-4929-DC46-9757-B3FD5817BB12}" type="slidenum">
              <a:rPr lang="es-ES_tradnl" smtClean="0"/>
              <a:t>‹#›</a:t>
            </a:fld>
            <a:endParaRPr lang="es-ES_tradnl"/>
          </a:p>
        </p:txBody>
      </p:sp>
    </p:spTree>
    <p:extLst>
      <p:ext uri="{BB962C8B-B14F-4D97-AF65-F5344CB8AC3E}">
        <p14:creationId xmlns:p14="http://schemas.microsoft.com/office/powerpoint/2010/main" val="1706743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3A0088-250D-1F47-B96B-46B468B8F55D}" type="datetimeFigureOut">
              <a:rPr lang="es-ES_tradnl" smtClean="0"/>
              <a:t>15/9/19</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DC999E97-4929-DC46-9757-B3FD5817BB12}" type="slidenum">
              <a:rPr lang="es-ES_tradnl" smtClean="0"/>
              <a:t>‹#›</a:t>
            </a:fld>
            <a:endParaRPr lang="es-ES_tradnl"/>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34892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3A0088-250D-1F47-B96B-46B468B8F55D}" type="datetimeFigureOut">
              <a:rPr lang="es-ES_tradnl" smtClean="0"/>
              <a:t>15/9/19</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DC999E97-4929-DC46-9757-B3FD5817BB12}" type="slidenum">
              <a:rPr lang="es-ES_tradnl" smtClean="0"/>
              <a:t>‹#›</a:t>
            </a:fld>
            <a:endParaRPr lang="es-ES_tradnl"/>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51796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en-US"/>
              <a:t>Click to edit Master title style</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3A0088-250D-1F47-B96B-46B468B8F55D}" type="datetimeFigureOut">
              <a:rPr lang="es-ES_tradnl" smtClean="0"/>
              <a:t>15/9/19</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DC999E97-4929-DC46-9757-B3FD5817BB12}" type="slidenum">
              <a:rPr lang="es-ES_tradnl" smtClean="0"/>
              <a:t>‹#›</a:t>
            </a:fld>
            <a:endParaRPr lang="es-ES_tradnl"/>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664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13A0088-250D-1F47-B96B-46B468B8F55D}" type="datetimeFigureOut">
              <a:rPr lang="es-ES_tradnl" smtClean="0"/>
              <a:t>15/9/19</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DC999E97-4929-DC46-9757-B3FD5817BB12}" type="slidenum">
              <a:rPr lang="es-ES_tradnl" smtClean="0"/>
              <a:t>‹#›</a:t>
            </a:fld>
            <a:endParaRPr lang="es-ES_tradnl"/>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36086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443491" y="2824270"/>
            <a:ext cx="3125766"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89182" y="2821491"/>
            <a:ext cx="31256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13A0088-250D-1F47-B96B-46B468B8F55D}" type="datetimeFigureOut">
              <a:rPr lang="es-ES_tradnl" smtClean="0"/>
              <a:t>15/9/19</a:t>
            </a:fld>
            <a:endParaRPr lang="es-ES_tradnl"/>
          </a:p>
        </p:txBody>
      </p:sp>
      <p:sp>
        <p:nvSpPr>
          <p:cNvPr id="8" name="Footer Placeholder 7"/>
          <p:cNvSpPr>
            <a:spLocks noGrp="1"/>
          </p:cNvSpPr>
          <p:nvPr>
            <p:ph type="ftr" sz="quarter" idx="11"/>
          </p:nvPr>
        </p:nvSpPr>
        <p:spPr/>
        <p:txBody>
          <a:bodyPr/>
          <a:lstStyle/>
          <a:p>
            <a:endParaRPr lang="es-ES_tradnl"/>
          </a:p>
        </p:txBody>
      </p:sp>
      <p:sp>
        <p:nvSpPr>
          <p:cNvPr id="9" name="Slide Number Placeholder 8"/>
          <p:cNvSpPr>
            <a:spLocks noGrp="1"/>
          </p:cNvSpPr>
          <p:nvPr>
            <p:ph type="sldNum" sz="quarter" idx="12"/>
          </p:nvPr>
        </p:nvSpPr>
        <p:spPr/>
        <p:txBody>
          <a:bodyPr/>
          <a:lstStyle/>
          <a:p>
            <a:fld id="{DC999E97-4929-DC46-9757-B3FD5817BB12}" type="slidenum">
              <a:rPr lang="es-ES_tradnl" smtClean="0"/>
              <a:t>‹#›</a:t>
            </a:fld>
            <a:endParaRPr lang="es-ES_tradnl"/>
          </a:p>
        </p:txBody>
      </p:sp>
    </p:spTree>
    <p:extLst>
      <p:ext uri="{BB962C8B-B14F-4D97-AF65-F5344CB8AC3E}">
        <p14:creationId xmlns:p14="http://schemas.microsoft.com/office/powerpoint/2010/main" val="270496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13A0088-250D-1F47-B96B-46B468B8F55D}" type="datetimeFigureOut">
              <a:rPr lang="es-ES_tradnl" smtClean="0"/>
              <a:t>15/9/19</a:t>
            </a:fld>
            <a:endParaRPr lang="es-ES_tradnl"/>
          </a:p>
        </p:txBody>
      </p:sp>
      <p:sp>
        <p:nvSpPr>
          <p:cNvPr id="4" name="Footer Placeholder 3"/>
          <p:cNvSpPr>
            <a:spLocks noGrp="1"/>
          </p:cNvSpPr>
          <p:nvPr>
            <p:ph type="ftr" sz="quarter" idx="11"/>
          </p:nvPr>
        </p:nvSpPr>
        <p:spPr/>
        <p:txBody>
          <a:bodyPr/>
          <a:lstStyle/>
          <a:p>
            <a:endParaRPr lang="es-ES_tradnl"/>
          </a:p>
        </p:txBody>
      </p:sp>
      <p:sp>
        <p:nvSpPr>
          <p:cNvPr id="5" name="Slide Number Placeholder 4"/>
          <p:cNvSpPr>
            <a:spLocks noGrp="1"/>
          </p:cNvSpPr>
          <p:nvPr>
            <p:ph type="sldNum" sz="quarter" idx="12"/>
          </p:nvPr>
        </p:nvSpPr>
        <p:spPr/>
        <p:txBody>
          <a:bodyPr/>
          <a:lstStyle/>
          <a:p>
            <a:fld id="{DC999E97-4929-DC46-9757-B3FD5817BB12}" type="slidenum">
              <a:rPr lang="es-ES_tradnl" smtClean="0"/>
              <a:t>‹#›</a:t>
            </a:fld>
            <a:endParaRPr lang="es-ES_tradnl"/>
          </a:p>
        </p:txBody>
      </p:sp>
    </p:spTree>
    <p:extLst>
      <p:ext uri="{BB962C8B-B14F-4D97-AF65-F5344CB8AC3E}">
        <p14:creationId xmlns:p14="http://schemas.microsoft.com/office/powerpoint/2010/main" val="849405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3A0088-250D-1F47-B96B-46B468B8F55D}" type="datetimeFigureOut">
              <a:rPr lang="es-ES_tradnl" smtClean="0"/>
              <a:t>15/9/19</a:t>
            </a:fld>
            <a:endParaRPr lang="es-ES_tradnl"/>
          </a:p>
        </p:txBody>
      </p:sp>
      <p:sp>
        <p:nvSpPr>
          <p:cNvPr id="3" name="Footer Placeholder 2"/>
          <p:cNvSpPr>
            <a:spLocks noGrp="1"/>
          </p:cNvSpPr>
          <p:nvPr>
            <p:ph type="ftr" sz="quarter" idx="11"/>
          </p:nvPr>
        </p:nvSpPr>
        <p:spPr/>
        <p:txBody>
          <a:bodyPr/>
          <a:lstStyle/>
          <a:p>
            <a:endParaRPr lang="es-ES_tradnl"/>
          </a:p>
        </p:txBody>
      </p:sp>
      <p:sp>
        <p:nvSpPr>
          <p:cNvPr id="4" name="Slide Number Placeholder 3"/>
          <p:cNvSpPr>
            <a:spLocks noGrp="1"/>
          </p:cNvSpPr>
          <p:nvPr>
            <p:ph type="sldNum" sz="quarter" idx="12"/>
          </p:nvPr>
        </p:nvSpPr>
        <p:spPr/>
        <p:txBody>
          <a:bodyPr/>
          <a:lstStyle/>
          <a:p>
            <a:fld id="{DC999E97-4929-DC46-9757-B3FD5817BB12}" type="slidenum">
              <a:rPr lang="es-ES_tradnl" smtClean="0"/>
              <a:t>‹#›</a:t>
            </a:fld>
            <a:endParaRPr lang="es-ES_tradnl"/>
          </a:p>
        </p:txBody>
      </p:sp>
    </p:spTree>
    <p:extLst>
      <p:ext uri="{BB962C8B-B14F-4D97-AF65-F5344CB8AC3E}">
        <p14:creationId xmlns:p14="http://schemas.microsoft.com/office/powerpoint/2010/main" val="2220374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13A0088-250D-1F47-B96B-46B468B8F55D}" type="datetimeFigureOut">
              <a:rPr lang="es-ES_tradnl" smtClean="0"/>
              <a:t>15/9/19</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DC999E97-4929-DC46-9757-B3FD5817BB12}" type="slidenum">
              <a:rPr lang="es-ES_tradnl" smtClean="0"/>
              <a:t>‹#›</a:t>
            </a:fld>
            <a:endParaRPr lang="es-ES_tradnl"/>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55817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B13A0088-250D-1F47-B96B-46B468B8F55D}" type="datetimeFigureOut">
              <a:rPr lang="es-ES_tradnl" smtClean="0"/>
              <a:t>15/9/19</a:t>
            </a:fld>
            <a:endParaRPr lang="es-ES_tradnl"/>
          </a:p>
        </p:txBody>
      </p:sp>
      <p:sp>
        <p:nvSpPr>
          <p:cNvPr id="6" name="Footer Placeholder 5"/>
          <p:cNvSpPr>
            <a:spLocks noGrp="1"/>
          </p:cNvSpPr>
          <p:nvPr>
            <p:ph type="ftr" sz="quarter" idx="11"/>
          </p:nvPr>
        </p:nvSpPr>
        <p:spPr>
          <a:xfrm>
            <a:off x="1437530" y="318641"/>
            <a:ext cx="3251553" cy="320931"/>
          </a:xfrm>
        </p:spPr>
        <p:txBody>
          <a:bodyPr/>
          <a:lstStyle/>
          <a:p>
            <a:endParaRPr lang="es-ES_tradnl"/>
          </a:p>
        </p:txBody>
      </p:sp>
      <p:sp>
        <p:nvSpPr>
          <p:cNvPr id="7" name="Slide Number Placeholder 6"/>
          <p:cNvSpPr>
            <a:spLocks noGrp="1"/>
          </p:cNvSpPr>
          <p:nvPr>
            <p:ph type="sldNum" sz="quarter" idx="12"/>
          </p:nvPr>
        </p:nvSpPr>
        <p:spPr/>
        <p:txBody>
          <a:bodyPr/>
          <a:lstStyle/>
          <a:p>
            <a:fld id="{DC999E97-4929-DC46-9757-B3FD5817BB12}" type="slidenum">
              <a:rPr lang="es-ES_tradnl" smtClean="0"/>
              <a:t>‹#›</a:t>
            </a:fld>
            <a:endParaRPr lang="es-ES_tradnl"/>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32040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B13A0088-250D-1F47-B96B-46B468B8F55D}" type="datetimeFigureOut">
              <a:rPr lang="es-ES_tradnl" smtClean="0"/>
              <a:t>15/9/19</a:t>
            </a:fld>
            <a:endParaRPr lang="es-ES_tradnl"/>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s-ES_tradnl"/>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DC999E97-4929-DC46-9757-B3FD5817BB12}" type="slidenum">
              <a:rPr lang="es-ES_tradnl" smtClean="0"/>
              <a:t>‹#›</a:t>
            </a:fld>
            <a:endParaRPr lang="es-ES_tradnl"/>
          </a:p>
        </p:txBody>
      </p:sp>
    </p:spTree>
    <p:extLst>
      <p:ext uri="{BB962C8B-B14F-4D97-AF65-F5344CB8AC3E}">
        <p14:creationId xmlns:p14="http://schemas.microsoft.com/office/powerpoint/2010/main" val="573471720"/>
      </p:ext>
    </p:extLst>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concepto.de/estados-financieros/#ixzz5y2tcFqzk"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1C69834E-5EEE-4D61-833E-0492889645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8E5D9BA-46E7-4BFA-9C74-75495BF6F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1" name="Rectangle 10">
            <a:extLst>
              <a:ext uri="{FF2B5EF4-FFF2-40B4-BE49-F238E27FC236}">
                <a16:creationId xmlns:a16="http://schemas.microsoft.com/office/drawing/2014/main" id="{5B033D76-5800-44B6-AFE9-EE21069351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498" y="638508"/>
            <a:ext cx="8179004"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522D6F85-FFBA-4F81-AEE5-AAA17CB7A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2653" y="865667"/>
            <a:ext cx="7838694"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2">
            <a:schemeClr val="dk2"/>
          </a:fillRef>
          <a:effectRef idx="2">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27F9AD2E-70BB-475A-A0F2-AD9F308C38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6097" y="1030259"/>
            <a:ext cx="7591806" cy="405993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39125C4-E548-DB4A-B401-BAB0E7D2B6DE}"/>
              </a:ext>
            </a:extLst>
          </p:cNvPr>
          <p:cNvSpPr>
            <a:spLocks noGrp="1"/>
          </p:cNvSpPr>
          <p:nvPr>
            <p:ph type="ctrTitle"/>
          </p:nvPr>
        </p:nvSpPr>
        <p:spPr>
          <a:xfrm>
            <a:off x="1167803" y="1559194"/>
            <a:ext cx="6824441" cy="2596730"/>
          </a:xfrm>
        </p:spPr>
        <p:txBody>
          <a:bodyPr anchor="ctr">
            <a:normAutofit/>
          </a:bodyPr>
          <a:lstStyle/>
          <a:p>
            <a:pPr algn="ctr"/>
            <a:r>
              <a:rPr lang="es-MX" sz="5800">
                <a:solidFill>
                  <a:schemeClr val="bg1"/>
                </a:solidFill>
              </a:rPr>
              <a:t>Taller 2- Estados y Reportes Financieros</a:t>
            </a:r>
            <a:r>
              <a:rPr lang="en-US" sz="5800">
                <a:solidFill>
                  <a:schemeClr val="bg1"/>
                </a:solidFill>
                <a:effectLst/>
              </a:rPr>
              <a:t> </a:t>
            </a:r>
            <a:endParaRPr lang="es-ES_tradnl" sz="5800">
              <a:solidFill>
                <a:schemeClr val="bg1"/>
              </a:solidFill>
            </a:endParaRPr>
          </a:p>
        </p:txBody>
      </p:sp>
      <p:pic>
        <p:nvPicPr>
          <p:cNvPr id="17" name="Picture 16">
            <a:extLst>
              <a:ext uri="{FF2B5EF4-FFF2-40B4-BE49-F238E27FC236}">
                <a16:creationId xmlns:a16="http://schemas.microsoft.com/office/drawing/2014/main" id="{4C401D57-600A-4C91-AC9A-14CA1ED6F7D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19" name="Straight Connector 18">
            <a:extLst>
              <a:ext uri="{FF2B5EF4-FFF2-40B4-BE49-F238E27FC236}">
                <a16:creationId xmlns:a16="http://schemas.microsoft.com/office/drawing/2014/main" id="{412BDC66-00FA-4A3F-9BC7-BE05FF7705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85463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088684" y="804519"/>
            <a:ext cx="7202456" cy="1049235"/>
          </a:xfrm>
        </p:spPr>
        <p:txBody>
          <a:bodyPr>
            <a:normAutofit/>
          </a:bodyPr>
          <a:lstStyle/>
          <a:p>
            <a:r>
              <a:rPr lang="es-ES_tradnl"/>
              <a:t>Importancia y utilidad </a:t>
            </a:r>
          </a:p>
        </p:txBody>
      </p:sp>
      <p:sp>
        <p:nvSpPr>
          <p:cNvPr id="3" name="Marcador de contenido 2"/>
          <p:cNvSpPr>
            <a:spLocks noGrp="1"/>
          </p:cNvSpPr>
          <p:nvPr>
            <p:ph idx="1"/>
          </p:nvPr>
        </p:nvSpPr>
        <p:spPr>
          <a:xfrm>
            <a:off x="1088684" y="2015732"/>
            <a:ext cx="7202456" cy="3450613"/>
          </a:xfrm>
        </p:spPr>
        <p:txBody>
          <a:bodyPr>
            <a:normAutofit/>
          </a:bodyPr>
          <a:lstStyle/>
          <a:p>
            <a:endParaRPr lang="es-ES_tradnl"/>
          </a:p>
          <a:p>
            <a:r>
              <a:rPr lang="es-ES_tradnl"/>
              <a:t>Los estados financieros son una herramienta útil para la toma de decisiones. </a:t>
            </a:r>
          </a:p>
          <a:p>
            <a:r>
              <a:rPr lang="es-ES_tradnl"/>
              <a:t>Se puede medir la eficiencia de la iglesia en su manejo operativo.</a:t>
            </a:r>
          </a:p>
          <a:p>
            <a:r>
              <a:rPr lang="es-ES_tradnl"/>
              <a:t>Permiten proyectar el futuro de la iglesia.</a:t>
            </a:r>
          </a:p>
          <a:p>
            <a:r>
              <a:rPr lang="es-ES_tradnl"/>
              <a:t>Determinan que tan saludable está la institución</a:t>
            </a:r>
            <a:r>
              <a:rPr lang="en-US"/>
              <a:t>. </a:t>
            </a:r>
            <a:endParaRPr lang="es-ES_tradnl"/>
          </a:p>
        </p:txBody>
      </p:sp>
    </p:spTree>
    <p:extLst>
      <p:ext uri="{BB962C8B-B14F-4D97-AF65-F5344CB8AC3E}">
        <p14:creationId xmlns:p14="http://schemas.microsoft.com/office/powerpoint/2010/main" val="179218737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D6EDB49-211E-499D-9A08-6C5FF3D06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8F9F37E-D3CF-4F3D-96C2-25307819DF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2" name="Rectangle 11">
            <a:extLst>
              <a:ext uri="{FF2B5EF4-FFF2-40B4-BE49-F238E27FC236}">
                <a16:creationId xmlns:a16="http://schemas.microsoft.com/office/drawing/2014/main" id="{C5FFF17D-767C-40E7-8C89-962F1F54BC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498" y="638508"/>
            <a:ext cx="8179004"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69F39E1-619D-4D9E-8823-8BD8CC3206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2653" y="865667"/>
            <a:ext cx="7838694"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lt1"/>
          </a:fillRef>
          <a:effectRef idx="2">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8C53F47-DF50-454F-A5A6-6B969748D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6097" y="1030259"/>
            <a:ext cx="7591806" cy="4059936"/>
          </a:xfrm>
          <a:prstGeom prst="rect">
            <a:avLst/>
          </a:prstGeom>
          <a:noFill/>
          <a:ln>
            <a:solidFill>
              <a:srgbClr val="4545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p:cNvSpPr>
            <a:spLocks noGrp="1"/>
          </p:cNvSpPr>
          <p:nvPr>
            <p:ph type="title"/>
          </p:nvPr>
        </p:nvSpPr>
        <p:spPr>
          <a:xfrm>
            <a:off x="1088684" y="1376053"/>
            <a:ext cx="7054418" cy="1002990"/>
          </a:xfrm>
        </p:spPr>
        <p:txBody>
          <a:bodyPr anchor="ctr">
            <a:normAutofit/>
          </a:bodyPr>
          <a:lstStyle/>
          <a:p>
            <a:r>
              <a:rPr lang="es-ES_tradnl" b="1" dirty="0"/>
              <a:t>Ética en su preparación </a:t>
            </a:r>
            <a:endParaRPr lang="es-ES_tradnl" b="1"/>
          </a:p>
        </p:txBody>
      </p:sp>
      <p:sp>
        <p:nvSpPr>
          <p:cNvPr id="3" name="Marcador de contenido 2"/>
          <p:cNvSpPr>
            <a:spLocks noGrp="1"/>
          </p:cNvSpPr>
          <p:nvPr>
            <p:ph idx="1"/>
          </p:nvPr>
        </p:nvSpPr>
        <p:spPr>
          <a:xfrm>
            <a:off x="1088684" y="2464991"/>
            <a:ext cx="7054418" cy="2403571"/>
          </a:xfrm>
        </p:spPr>
        <p:txBody>
          <a:bodyPr>
            <a:normAutofit/>
          </a:bodyPr>
          <a:lstStyle/>
          <a:p>
            <a:r>
              <a:rPr lang="es-ES_tradnl"/>
              <a:t>La información financiera puede ser tergiversada y presentar resultados irreales por la falta de ética y transparencia de los responsables de su elaboración.</a:t>
            </a:r>
          </a:p>
        </p:txBody>
      </p:sp>
      <p:pic>
        <p:nvPicPr>
          <p:cNvPr id="18" name="Picture 17">
            <a:extLst>
              <a:ext uri="{FF2B5EF4-FFF2-40B4-BE49-F238E27FC236}">
                <a16:creationId xmlns:a16="http://schemas.microsoft.com/office/drawing/2014/main" id="{6A26901A-BC62-4A3A-A07A-65E1F3DDDEC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spTree>
    <p:extLst>
      <p:ext uri="{BB962C8B-B14F-4D97-AF65-F5344CB8AC3E}">
        <p14:creationId xmlns:p14="http://schemas.microsoft.com/office/powerpoint/2010/main" val="4192780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D6EDB49-211E-499D-9A08-6C5FF3D06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8F9F37E-D3CF-4F3D-96C2-25307819DF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2" name="Rectangle 11">
            <a:extLst>
              <a:ext uri="{FF2B5EF4-FFF2-40B4-BE49-F238E27FC236}">
                <a16:creationId xmlns:a16="http://schemas.microsoft.com/office/drawing/2014/main" id="{C5FFF17D-767C-40E7-8C89-962F1F54BC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498" y="638508"/>
            <a:ext cx="8179004"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69F39E1-619D-4D9E-8823-8BD8CC3206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2653" y="865667"/>
            <a:ext cx="7838694"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2">
            <a:schemeClr val="dk2"/>
          </a:fillRef>
          <a:effectRef idx="2">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8C53F47-DF50-454F-A5A6-6B969748D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6097" y="1030259"/>
            <a:ext cx="7591806" cy="4059936"/>
          </a:xfrm>
          <a:prstGeom prst="rect">
            <a:avLst/>
          </a:prstGeom>
          <a:noFill/>
          <a:ln>
            <a:solidFill>
              <a:srgbClr val="DFD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p:cNvSpPr>
            <a:spLocks noGrp="1"/>
          </p:cNvSpPr>
          <p:nvPr>
            <p:ph idx="1"/>
          </p:nvPr>
        </p:nvSpPr>
        <p:spPr>
          <a:xfrm>
            <a:off x="1088684" y="2464991"/>
            <a:ext cx="7054418" cy="2403571"/>
          </a:xfrm>
        </p:spPr>
        <p:txBody>
          <a:bodyPr>
            <a:normAutofit/>
          </a:bodyPr>
          <a:lstStyle/>
          <a:p>
            <a:r>
              <a:rPr lang="es-ES_tradnl">
                <a:solidFill>
                  <a:srgbClr val="FFFFFF"/>
                </a:solidFill>
              </a:rPr>
              <a:t>"Un hombre sin ética es una bestia salvaje soltada a este mundo”. </a:t>
            </a:r>
          </a:p>
          <a:p>
            <a:pPr marL="0" indent="0">
              <a:buNone/>
            </a:pPr>
            <a:r>
              <a:rPr lang="es-ES_tradnl">
                <a:solidFill>
                  <a:srgbClr val="FFFFFF"/>
                </a:solidFill>
              </a:rPr>
              <a:t>Albert Camus.</a:t>
            </a:r>
          </a:p>
        </p:txBody>
      </p:sp>
      <p:pic>
        <p:nvPicPr>
          <p:cNvPr id="18" name="Picture 17">
            <a:extLst>
              <a:ext uri="{FF2B5EF4-FFF2-40B4-BE49-F238E27FC236}">
                <a16:creationId xmlns:a16="http://schemas.microsoft.com/office/drawing/2014/main" id="{6A26901A-BC62-4A3A-A07A-65E1F3DDDEC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spTree>
    <p:extLst>
      <p:ext uri="{BB962C8B-B14F-4D97-AF65-F5344CB8AC3E}">
        <p14:creationId xmlns:p14="http://schemas.microsoft.com/office/powerpoint/2010/main" val="14641031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8650" y="379194"/>
            <a:ext cx="7886700" cy="1325563"/>
          </a:xfrm>
        </p:spPr>
        <p:txBody>
          <a:bodyPr/>
          <a:lstStyle/>
          <a:p>
            <a:pPr algn="ctr"/>
            <a:br>
              <a:rPr lang="es-ES_tradnl" sz="3200" b="1" dirty="0"/>
            </a:br>
            <a:r>
              <a:rPr lang="es-ES_tradnl" sz="3200" b="1" dirty="0"/>
              <a:t>Ética en la administración </a:t>
            </a:r>
          </a:p>
        </p:txBody>
      </p:sp>
      <p:sp>
        <p:nvSpPr>
          <p:cNvPr id="3" name="Marcador de contenido 2"/>
          <p:cNvSpPr>
            <a:spLocks noGrp="1"/>
          </p:cNvSpPr>
          <p:nvPr>
            <p:ph idx="1"/>
          </p:nvPr>
        </p:nvSpPr>
        <p:spPr>
          <a:xfrm>
            <a:off x="827700" y="2052925"/>
            <a:ext cx="6711654" cy="3138053"/>
          </a:xfrm>
        </p:spPr>
        <p:txBody>
          <a:bodyPr>
            <a:normAutofit/>
          </a:bodyPr>
          <a:lstStyle/>
          <a:p>
            <a:r>
              <a:rPr lang="es-ES_tradnl" sz="3200" dirty="0"/>
              <a:t>Las prácticas no éticas son el resultado de la codicia, el engaño, los conflictos de interés, el fraude, los incentivos perversos, entre  otros. </a:t>
            </a:r>
          </a:p>
        </p:txBody>
      </p:sp>
    </p:spTree>
    <p:extLst>
      <p:ext uri="{BB962C8B-B14F-4D97-AF65-F5344CB8AC3E}">
        <p14:creationId xmlns:p14="http://schemas.microsoft.com/office/powerpoint/2010/main" val="18939724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_tradnl"/>
          </a:p>
        </p:txBody>
      </p:sp>
      <p:sp>
        <p:nvSpPr>
          <p:cNvPr id="3" name="Marcador de contenido 2"/>
          <p:cNvSpPr>
            <a:spLocks noGrp="1"/>
          </p:cNvSpPr>
          <p:nvPr>
            <p:ph idx="1"/>
          </p:nvPr>
        </p:nvSpPr>
        <p:spPr/>
        <p:txBody>
          <a:bodyPr/>
          <a:lstStyle/>
          <a:p>
            <a:pPr marL="0" indent="0">
              <a:buNone/>
            </a:pPr>
            <a:r>
              <a:rPr lang="es-ES_tradnl" sz="3200" dirty="0"/>
              <a:t>“Acusan a tesorero de una iglesia de robar $11.5 millones para gastarlos en </a:t>
            </a:r>
            <a:r>
              <a:rPr lang="es-ES_tradnl" sz="3200" dirty="0" err="1"/>
              <a:t>Disneyland</a:t>
            </a:r>
            <a:r>
              <a:rPr lang="es-ES_tradnl" sz="3200" dirty="0"/>
              <a:t> y comprar una casa”</a:t>
            </a:r>
          </a:p>
          <a:p>
            <a:pPr marL="0" indent="0">
              <a:buNone/>
            </a:pPr>
            <a:r>
              <a:rPr lang="es-ES_tradnl" sz="1600" dirty="0"/>
              <a:t>    </a:t>
            </a:r>
          </a:p>
          <a:p>
            <a:pPr marL="0" indent="0">
              <a:buNone/>
            </a:pPr>
            <a:r>
              <a:rPr lang="es-ES_tradnl" sz="1600" dirty="0"/>
              <a:t>    </a:t>
            </a:r>
            <a:r>
              <a:rPr lang="es-ES_tradnl" sz="1800" dirty="0"/>
              <a:t>Fuente: Univisión Noticias</a:t>
            </a:r>
          </a:p>
          <a:p>
            <a:endParaRPr lang="es-ES_tradnl" dirty="0"/>
          </a:p>
        </p:txBody>
      </p:sp>
    </p:spTree>
    <p:extLst>
      <p:ext uri="{BB962C8B-B14F-4D97-AF65-F5344CB8AC3E}">
        <p14:creationId xmlns:p14="http://schemas.microsoft.com/office/powerpoint/2010/main" val="294089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ES_tradnl" sz="3600" dirty="0"/>
              <a:t>Principales estados financieros</a:t>
            </a:r>
          </a:p>
        </p:txBody>
      </p:sp>
      <p:sp>
        <p:nvSpPr>
          <p:cNvPr id="3" name="Marcador de contenido 2"/>
          <p:cNvSpPr>
            <a:spLocks noGrp="1"/>
          </p:cNvSpPr>
          <p:nvPr>
            <p:ph idx="1"/>
          </p:nvPr>
        </p:nvSpPr>
        <p:spPr>
          <a:xfrm>
            <a:off x="827700" y="2052925"/>
            <a:ext cx="6711654" cy="2786361"/>
          </a:xfrm>
        </p:spPr>
        <p:txBody>
          <a:bodyPr>
            <a:normAutofit/>
          </a:bodyPr>
          <a:lstStyle/>
          <a:p>
            <a:r>
              <a:rPr lang="es-ES_tradnl" sz="3200" dirty="0"/>
              <a:t>Balance general.</a:t>
            </a:r>
          </a:p>
          <a:p>
            <a:r>
              <a:rPr lang="es-ES_tradnl" sz="3200" dirty="0"/>
              <a:t>Estado de resultados.</a:t>
            </a:r>
          </a:p>
          <a:p>
            <a:r>
              <a:rPr lang="es-ES_tradnl" sz="3200" dirty="0"/>
              <a:t>Estado de flujo de efectivo.</a:t>
            </a:r>
          </a:p>
          <a:p>
            <a:r>
              <a:rPr lang="es-ES_tradnl" sz="3200" dirty="0"/>
              <a:t>Estado de liquidez y capital</a:t>
            </a:r>
          </a:p>
        </p:txBody>
      </p:sp>
    </p:spTree>
    <p:extLst>
      <p:ext uri="{BB962C8B-B14F-4D97-AF65-F5344CB8AC3E}">
        <p14:creationId xmlns:p14="http://schemas.microsoft.com/office/powerpoint/2010/main" val="1834750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2845" y="523056"/>
            <a:ext cx="7055380" cy="1400530"/>
          </a:xfrm>
        </p:spPr>
        <p:txBody>
          <a:bodyPr/>
          <a:lstStyle/>
          <a:p>
            <a:pPr algn="ctr"/>
            <a:r>
              <a:rPr lang="es-ES_tradnl" sz="3200" dirty="0"/>
              <a:t>Los estados financieros</a:t>
            </a:r>
          </a:p>
        </p:txBody>
      </p:sp>
      <p:sp>
        <p:nvSpPr>
          <p:cNvPr id="3" name="Marcador de contenido 2"/>
          <p:cNvSpPr>
            <a:spLocks noGrp="1"/>
          </p:cNvSpPr>
          <p:nvPr>
            <p:ph idx="1"/>
          </p:nvPr>
        </p:nvSpPr>
        <p:spPr>
          <a:xfrm>
            <a:off x="471894" y="1979242"/>
            <a:ext cx="8159261" cy="2955173"/>
          </a:xfrm>
        </p:spPr>
        <p:txBody>
          <a:bodyPr>
            <a:normAutofit/>
          </a:bodyPr>
          <a:lstStyle/>
          <a:p>
            <a:r>
              <a:rPr lang="es-ES_tradnl" sz="3200" dirty="0"/>
              <a:t>Nos permiten  conocer el nivel de rentabilidad de la institución. </a:t>
            </a:r>
          </a:p>
          <a:p>
            <a:r>
              <a:rPr lang="es-ES_tradnl" sz="3200" dirty="0"/>
              <a:t>Permiten conocer el uso dado a los fondos para un período determinado.</a:t>
            </a:r>
          </a:p>
        </p:txBody>
      </p:sp>
    </p:spTree>
    <p:extLst>
      <p:ext uri="{BB962C8B-B14F-4D97-AF65-F5344CB8AC3E}">
        <p14:creationId xmlns:p14="http://schemas.microsoft.com/office/powerpoint/2010/main" val="662970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5AD21-ACE0-9147-A2A0-D62F3E7A503A}"/>
              </a:ext>
            </a:extLst>
          </p:cNvPr>
          <p:cNvSpPr>
            <a:spLocks noGrp="1"/>
          </p:cNvSpPr>
          <p:nvPr>
            <p:ph type="title"/>
          </p:nvPr>
        </p:nvSpPr>
        <p:spPr>
          <a:xfrm>
            <a:off x="315897" y="199500"/>
            <a:ext cx="7885567" cy="1400530"/>
          </a:xfrm>
        </p:spPr>
        <p:txBody>
          <a:bodyPr>
            <a:noAutofit/>
          </a:bodyPr>
          <a:lstStyle/>
          <a:p>
            <a:pPr marL="514350" lvl="0" indent="-514350"/>
            <a:r>
              <a:rPr lang="es-MX" sz="2800" dirty="0"/>
              <a:t>Los elementos de análisis financieros y los principios y estándares de contabilidad.</a:t>
            </a:r>
            <a:br>
              <a:rPr lang="en-US" sz="2800" dirty="0"/>
            </a:br>
            <a:endParaRPr lang="es-ES_tradnl" sz="2800" dirty="0"/>
          </a:p>
        </p:txBody>
      </p:sp>
      <p:sp>
        <p:nvSpPr>
          <p:cNvPr id="3" name="Content Placeholder 2">
            <a:extLst>
              <a:ext uri="{FF2B5EF4-FFF2-40B4-BE49-F238E27FC236}">
                <a16:creationId xmlns:a16="http://schemas.microsoft.com/office/drawing/2014/main" id="{5014E85F-A30A-6142-A052-738185760CEE}"/>
              </a:ext>
            </a:extLst>
          </p:cNvPr>
          <p:cNvSpPr>
            <a:spLocks noGrp="1"/>
          </p:cNvSpPr>
          <p:nvPr>
            <p:ph idx="1"/>
          </p:nvPr>
        </p:nvSpPr>
        <p:spPr>
          <a:xfrm>
            <a:off x="517101" y="2029271"/>
            <a:ext cx="8109798" cy="4629229"/>
          </a:xfrm>
        </p:spPr>
        <p:txBody>
          <a:bodyPr>
            <a:noAutofit/>
          </a:bodyPr>
          <a:lstStyle/>
          <a:p>
            <a:pPr marL="0" indent="0">
              <a:buNone/>
            </a:pPr>
            <a:r>
              <a:rPr lang="es-ES_tradnl" sz="2400" dirty="0"/>
              <a:t>               </a:t>
            </a:r>
            <a:r>
              <a:rPr lang="es-ES_tradnl" sz="2400" b="1" dirty="0"/>
              <a:t>Proporcionan información sobre:</a:t>
            </a:r>
          </a:p>
          <a:p>
            <a:pPr marL="457200" indent="-457200">
              <a:buFont typeface="+mj-lt"/>
              <a:buAutoNum type="alphaLcParenR"/>
            </a:pPr>
            <a:r>
              <a:rPr lang="es-ES_tradnl" sz="2400" dirty="0"/>
              <a:t>La situación financiera de la entidad en cierta fecha. </a:t>
            </a:r>
          </a:p>
          <a:p>
            <a:pPr marL="457200" indent="-457200">
              <a:buFont typeface="+mj-lt"/>
              <a:buAutoNum type="alphaLcParenR"/>
            </a:pPr>
            <a:r>
              <a:rPr lang="es-ES_tradnl" sz="2400" dirty="0"/>
              <a:t>Los resultados de sus operaciones para un período.</a:t>
            </a:r>
          </a:p>
          <a:p>
            <a:pPr marL="457200" indent="-457200">
              <a:buFont typeface="+mj-lt"/>
              <a:buAutoNum type="alphaLcParenR"/>
            </a:pPr>
            <a:r>
              <a:rPr lang="es-ES_tradnl" sz="2400" dirty="0"/>
              <a:t>Los cambios en la situación financiera por el período contable. </a:t>
            </a:r>
          </a:p>
          <a:p>
            <a:pPr marL="457200" indent="-457200">
              <a:buFont typeface="+mj-lt"/>
              <a:buAutoNum type="alphaLcParenR"/>
            </a:pPr>
            <a:r>
              <a:rPr lang="es-ES_tradnl" sz="2400" dirty="0"/>
              <a:t>Los cambios en la inversión durante el per</a:t>
            </a:r>
            <a:r>
              <a:rPr lang="en-US" sz="2400" dirty="0" err="1"/>
              <a:t>í</a:t>
            </a:r>
            <a:r>
              <a:rPr lang="es-ES_tradnl" sz="2400" dirty="0" err="1"/>
              <a:t>odo</a:t>
            </a:r>
            <a:r>
              <a:rPr lang="es-ES_tradnl" sz="2400" dirty="0"/>
              <a:t>.</a:t>
            </a:r>
          </a:p>
        </p:txBody>
      </p:sp>
    </p:spTree>
    <p:extLst>
      <p:ext uri="{BB962C8B-B14F-4D97-AF65-F5344CB8AC3E}">
        <p14:creationId xmlns:p14="http://schemas.microsoft.com/office/powerpoint/2010/main" val="457545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ES_tradnl" sz="3200" dirty="0"/>
              <a:t>El estado financiero debe ofrecer información sobre:</a:t>
            </a:r>
            <a:br>
              <a:rPr lang="es-ES_tradnl" sz="3200" dirty="0"/>
            </a:br>
            <a:endParaRPr lang="es-ES_tradnl" sz="3200" dirty="0"/>
          </a:p>
        </p:txBody>
      </p:sp>
      <p:sp>
        <p:nvSpPr>
          <p:cNvPr id="3" name="Marcador de contenido 2"/>
          <p:cNvSpPr>
            <a:spLocks noGrp="1"/>
          </p:cNvSpPr>
          <p:nvPr>
            <p:ph idx="1"/>
          </p:nvPr>
        </p:nvSpPr>
        <p:spPr/>
        <p:txBody>
          <a:bodyPr>
            <a:normAutofit/>
          </a:bodyPr>
          <a:lstStyle/>
          <a:p>
            <a:r>
              <a:rPr lang="es-ES_tradnl" sz="3200" dirty="0"/>
              <a:t>Liquidez</a:t>
            </a:r>
          </a:p>
          <a:p>
            <a:r>
              <a:rPr lang="es-ES_tradnl" sz="3200" dirty="0"/>
              <a:t>Niveles de capital</a:t>
            </a:r>
          </a:p>
          <a:p>
            <a:r>
              <a:rPr lang="es-ES_tradnl" sz="3200" dirty="0"/>
              <a:t>Endeudamiento</a:t>
            </a:r>
          </a:p>
          <a:p>
            <a:r>
              <a:rPr lang="es-ES_tradnl" sz="3200" dirty="0"/>
              <a:t>Rentabilidad</a:t>
            </a:r>
          </a:p>
        </p:txBody>
      </p:sp>
    </p:spTree>
    <p:extLst>
      <p:ext uri="{BB962C8B-B14F-4D97-AF65-F5344CB8AC3E}">
        <p14:creationId xmlns:p14="http://schemas.microsoft.com/office/powerpoint/2010/main" val="355224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_tradnl" dirty="0"/>
          </a:p>
        </p:txBody>
      </p:sp>
      <p:sp>
        <p:nvSpPr>
          <p:cNvPr id="3" name="Marcador de contenido 2"/>
          <p:cNvSpPr>
            <a:spLocks noGrp="1"/>
          </p:cNvSpPr>
          <p:nvPr>
            <p:ph idx="1"/>
          </p:nvPr>
        </p:nvSpPr>
        <p:spPr>
          <a:xfrm>
            <a:off x="323557" y="2052925"/>
            <a:ext cx="8215531" cy="4195481"/>
          </a:xfrm>
        </p:spPr>
        <p:txBody>
          <a:bodyPr>
            <a:normAutofit/>
          </a:bodyPr>
          <a:lstStyle/>
          <a:p>
            <a:r>
              <a:rPr lang="es-ES_tradnl" sz="3200" dirty="0"/>
              <a:t>Ofrecen información sobre la capacidad de los administradores para dirigir la institución. </a:t>
            </a:r>
          </a:p>
          <a:p>
            <a:r>
              <a:rPr lang="es-ES_tradnl" sz="3200" dirty="0"/>
              <a:t>Muestran que tan efectivo ha sido el trabajo de la administración. </a:t>
            </a:r>
          </a:p>
        </p:txBody>
      </p:sp>
    </p:spTree>
    <p:extLst>
      <p:ext uri="{BB962C8B-B14F-4D97-AF65-F5344CB8AC3E}">
        <p14:creationId xmlns:p14="http://schemas.microsoft.com/office/powerpoint/2010/main" val="148274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27" name="Rectangle 14">
            <a:extLst>
              <a:ext uri="{FF2B5EF4-FFF2-40B4-BE49-F238E27FC236}">
                <a16:creationId xmlns:a16="http://schemas.microsoft.com/office/drawing/2014/main" id="{FD6EDB49-211E-499D-9A08-6C5FF3D06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16">
            <a:extLst>
              <a:ext uri="{FF2B5EF4-FFF2-40B4-BE49-F238E27FC236}">
                <a16:creationId xmlns:a16="http://schemas.microsoft.com/office/drawing/2014/main" id="{38F9F37E-D3CF-4F3D-96C2-25307819DF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9" name="Rectangle 18">
            <a:extLst>
              <a:ext uri="{FF2B5EF4-FFF2-40B4-BE49-F238E27FC236}">
                <a16:creationId xmlns:a16="http://schemas.microsoft.com/office/drawing/2014/main" id="{C5FFF17D-767C-40E7-8C89-962F1F54BC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498" y="638508"/>
            <a:ext cx="8179004"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Rectangle 20">
            <a:extLst>
              <a:ext uri="{FF2B5EF4-FFF2-40B4-BE49-F238E27FC236}">
                <a16:creationId xmlns:a16="http://schemas.microsoft.com/office/drawing/2014/main" id="{E69F39E1-619D-4D9E-8823-8BD8CC3206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2653" y="865667"/>
            <a:ext cx="7838694"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lt1"/>
          </a:fillRef>
          <a:effectRef idx="2">
            <a:schemeClr val="accent1"/>
          </a:effectRef>
          <a:fontRef idx="minor">
            <a:schemeClr val="lt1"/>
          </a:fontRef>
        </p:style>
        <p:txBody>
          <a:bodyPr rtlCol="0" anchor="ctr"/>
          <a:lstStyle/>
          <a:p>
            <a:pPr algn="ctr"/>
            <a:endParaRPr lang="en-US"/>
          </a:p>
        </p:txBody>
      </p:sp>
      <p:sp>
        <p:nvSpPr>
          <p:cNvPr id="31" name="Rectangle 22">
            <a:extLst>
              <a:ext uri="{FF2B5EF4-FFF2-40B4-BE49-F238E27FC236}">
                <a16:creationId xmlns:a16="http://schemas.microsoft.com/office/drawing/2014/main" id="{C8C53F47-DF50-454F-A5A6-6B969748D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6097" y="1030259"/>
            <a:ext cx="7591806" cy="4059936"/>
          </a:xfrm>
          <a:prstGeom prst="rect">
            <a:avLst/>
          </a:prstGeom>
          <a:noFill/>
          <a:ln>
            <a:solidFill>
              <a:srgbClr val="4545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p:cNvSpPr>
            <a:spLocks noGrp="1"/>
          </p:cNvSpPr>
          <p:nvPr>
            <p:ph idx="1"/>
          </p:nvPr>
        </p:nvSpPr>
        <p:spPr>
          <a:xfrm>
            <a:off x="1088684" y="2464991"/>
            <a:ext cx="7054418" cy="2403571"/>
          </a:xfrm>
        </p:spPr>
        <p:txBody>
          <a:bodyPr>
            <a:normAutofit/>
          </a:bodyPr>
          <a:lstStyle/>
          <a:p>
            <a:pPr marL="0" indent="0">
              <a:buNone/>
            </a:pPr>
            <a:r>
              <a:rPr lang="es-ES_tradnl"/>
              <a:t>“Por esta causa te dejé en Creta, para que pusieras en orden lo que queda, y designaras ancianos en cada ciudad como te mandé”. Tito 1:5.</a:t>
            </a:r>
          </a:p>
        </p:txBody>
      </p:sp>
      <p:pic>
        <p:nvPicPr>
          <p:cNvPr id="32" name="Picture 24">
            <a:extLst>
              <a:ext uri="{FF2B5EF4-FFF2-40B4-BE49-F238E27FC236}">
                <a16:creationId xmlns:a16="http://schemas.microsoft.com/office/drawing/2014/main" id="{6A26901A-BC62-4A3A-A07A-65E1F3DDDEC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spTree>
    <p:extLst>
      <p:ext uri="{BB962C8B-B14F-4D97-AF65-F5344CB8AC3E}">
        <p14:creationId xmlns:p14="http://schemas.microsoft.com/office/powerpoint/2010/main" val="1957600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3E6D1-9761-5747-903D-EEC52CEAC817}"/>
              </a:ext>
            </a:extLst>
          </p:cNvPr>
          <p:cNvSpPr>
            <a:spLocks noGrp="1"/>
          </p:cNvSpPr>
          <p:nvPr>
            <p:ph type="title"/>
          </p:nvPr>
        </p:nvSpPr>
        <p:spPr/>
        <p:txBody>
          <a:bodyPr>
            <a:noAutofit/>
          </a:bodyPr>
          <a:lstStyle/>
          <a:p>
            <a:pPr marL="514350" lvl="0" indent="-514350"/>
            <a:r>
              <a:rPr lang="es-MX" sz="3200" dirty="0"/>
              <a:t>Los niveles de activos y pasivos de la iglesia</a:t>
            </a:r>
            <a:br>
              <a:rPr lang="en-US" sz="3200" dirty="0"/>
            </a:br>
            <a:endParaRPr lang="es-ES_tradnl" sz="3200" dirty="0"/>
          </a:p>
        </p:txBody>
      </p:sp>
      <p:sp>
        <p:nvSpPr>
          <p:cNvPr id="3" name="Content Placeholder 2">
            <a:extLst>
              <a:ext uri="{FF2B5EF4-FFF2-40B4-BE49-F238E27FC236}">
                <a16:creationId xmlns:a16="http://schemas.microsoft.com/office/drawing/2014/main" id="{1D322F7D-470E-B047-8772-9D35411AD95D}"/>
              </a:ext>
            </a:extLst>
          </p:cNvPr>
          <p:cNvSpPr>
            <a:spLocks noGrp="1"/>
          </p:cNvSpPr>
          <p:nvPr>
            <p:ph idx="1"/>
          </p:nvPr>
        </p:nvSpPr>
        <p:spPr>
          <a:xfrm>
            <a:off x="827700" y="2052925"/>
            <a:ext cx="8203758" cy="4195481"/>
          </a:xfrm>
        </p:spPr>
        <p:txBody>
          <a:bodyPr/>
          <a:lstStyle/>
          <a:p>
            <a:r>
              <a:rPr lang="es-ES_tradnl" dirty="0"/>
              <a:t>En contabilidad se trabaja con el concepto de partida doble.</a:t>
            </a:r>
          </a:p>
          <a:p>
            <a:r>
              <a:rPr lang="es-ES_tradnl" dirty="0"/>
              <a:t>Ejemplos de activos y pasivos.</a:t>
            </a:r>
          </a:p>
          <a:p>
            <a:r>
              <a:rPr lang="es-ES_tradnl" dirty="0"/>
              <a:t>Compra de aire acondicionado a crédito por 200.00 d</a:t>
            </a:r>
            <a:r>
              <a:rPr lang="en-US" dirty="0" err="1"/>
              <a:t>ól</a:t>
            </a:r>
            <a:r>
              <a:rPr lang="es-ES_tradnl" dirty="0"/>
              <a:t>ares</a:t>
            </a:r>
          </a:p>
          <a:p>
            <a:r>
              <a:rPr lang="es-ES_tradnl" dirty="0"/>
              <a:t> Activo - aire acondicionado  </a:t>
            </a:r>
            <a:r>
              <a:rPr lang="es-ES_tradnl" dirty="0" err="1"/>
              <a:t>Dr</a:t>
            </a:r>
            <a:r>
              <a:rPr lang="es-ES_tradnl" dirty="0"/>
              <a:t>     200.00</a:t>
            </a:r>
          </a:p>
          <a:p>
            <a:r>
              <a:rPr lang="es-ES_tradnl" dirty="0"/>
              <a:t>Pasivo- Cuenta por pagar aire  CR  200.00</a:t>
            </a:r>
          </a:p>
        </p:txBody>
      </p:sp>
    </p:spTree>
    <p:extLst>
      <p:ext uri="{BB962C8B-B14F-4D97-AF65-F5344CB8AC3E}">
        <p14:creationId xmlns:p14="http://schemas.microsoft.com/office/powerpoint/2010/main" val="28234886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28650" y="2211126"/>
            <a:ext cx="7886700" cy="4351338"/>
          </a:xfrm>
        </p:spPr>
        <p:txBody>
          <a:bodyPr>
            <a:normAutofit fontScale="92500" lnSpcReduction="20000"/>
          </a:bodyPr>
          <a:lstStyle/>
          <a:p>
            <a:r>
              <a:rPr lang="es-ES_tradnl" b="1" dirty="0"/>
              <a:t>Activos</a:t>
            </a:r>
          </a:p>
          <a:p>
            <a:r>
              <a:rPr lang="es-ES_tradnl" dirty="0"/>
              <a:t>Caja y banco</a:t>
            </a:r>
          </a:p>
          <a:p>
            <a:r>
              <a:rPr lang="es-ES_tradnl" dirty="0"/>
              <a:t>Edificio </a:t>
            </a:r>
          </a:p>
          <a:p>
            <a:r>
              <a:rPr lang="es-ES_tradnl" dirty="0"/>
              <a:t>Mobiliario y equipos</a:t>
            </a:r>
            <a:endParaRPr lang="es-ES_tradnl" sz="3200" b="1" dirty="0"/>
          </a:p>
          <a:p>
            <a:pPr marL="0" indent="0">
              <a:buNone/>
            </a:pPr>
            <a:r>
              <a:rPr lang="es-ES_tradnl" sz="2000" b="1" dirty="0"/>
              <a:t>Pasivos</a:t>
            </a:r>
          </a:p>
          <a:p>
            <a:r>
              <a:rPr lang="es-ES_tradnl" dirty="0"/>
              <a:t>Cuentas por pagar</a:t>
            </a:r>
          </a:p>
          <a:p>
            <a:r>
              <a:rPr lang="es-ES_tradnl" b="1" dirty="0"/>
              <a:t>Activos Netos </a:t>
            </a:r>
          </a:p>
          <a:p>
            <a:pPr marL="0" indent="0">
              <a:buNone/>
            </a:pPr>
            <a:endParaRPr lang="es-ES_tradnl" dirty="0"/>
          </a:p>
        </p:txBody>
      </p:sp>
    </p:spTree>
    <p:extLst>
      <p:ext uri="{BB962C8B-B14F-4D97-AF65-F5344CB8AC3E}">
        <p14:creationId xmlns:p14="http://schemas.microsoft.com/office/powerpoint/2010/main" val="2119694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dissolv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sz="3200" dirty="0"/>
              <a:t>Los niveles de activos y pasivos de la iglesia</a:t>
            </a:r>
            <a:endParaRPr lang="es-ES_tradnl" sz="3200" dirty="0"/>
          </a:p>
        </p:txBody>
      </p:sp>
      <p:sp>
        <p:nvSpPr>
          <p:cNvPr id="3" name="Marcador de contenido 2"/>
          <p:cNvSpPr>
            <a:spLocks noGrp="1"/>
          </p:cNvSpPr>
          <p:nvPr>
            <p:ph idx="1"/>
          </p:nvPr>
        </p:nvSpPr>
        <p:spPr>
          <a:xfrm>
            <a:off x="1216173" y="2177386"/>
            <a:ext cx="6711654" cy="2139247"/>
          </a:xfrm>
        </p:spPr>
        <p:txBody>
          <a:bodyPr>
            <a:normAutofit/>
          </a:bodyPr>
          <a:lstStyle/>
          <a:p>
            <a:r>
              <a:rPr lang="es-ES_tradnl" sz="3200" dirty="0"/>
              <a:t>Cuando la iglesia tiene m</a:t>
            </a:r>
            <a:r>
              <a:rPr lang="en-US" sz="3200" dirty="0" err="1"/>
              <a:t>á</a:t>
            </a:r>
            <a:r>
              <a:rPr lang="es-ES_tradnl" sz="3200" dirty="0"/>
              <a:t>s pasivos que activos, está en una situación de peligro.</a:t>
            </a:r>
          </a:p>
        </p:txBody>
      </p:sp>
    </p:spTree>
    <p:extLst>
      <p:ext uri="{BB962C8B-B14F-4D97-AF65-F5344CB8AC3E}">
        <p14:creationId xmlns:p14="http://schemas.microsoft.com/office/powerpoint/2010/main" val="15582798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BC262-12A9-D547-BBD4-8EC58D36EF2D}"/>
              </a:ext>
            </a:extLst>
          </p:cNvPr>
          <p:cNvSpPr>
            <a:spLocks noGrp="1"/>
          </p:cNvSpPr>
          <p:nvPr>
            <p:ph type="title"/>
          </p:nvPr>
        </p:nvSpPr>
        <p:spPr>
          <a:xfrm>
            <a:off x="484710" y="452718"/>
            <a:ext cx="7562010" cy="1400530"/>
          </a:xfrm>
        </p:spPr>
        <p:txBody>
          <a:bodyPr>
            <a:noAutofit/>
          </a:bodyPr>
          <a:lstStyle/>
          <a:p>
            <a:pPr marL="514350" lvl="0" indent="-514350"/>
            <a:r>
              <a:rPr lang="es-MX" sz="3200" dirty="0"/>
              <a:t>El capital operativo y estrategias para incrementarlo.</a:t>
            </a:r>
            <a:br>
              <a:rPr lang="en-US" sz="3200" dirty="0"/>
            </a:br>
            <a:endParaRPr lang="es-ES_tradnl" sz="3200" dirty="0"/>
          </a:p>
        </p:txBody>
      </p:sp>
      <p:sp>
        <p:nvSpPr>
          <p:cNvPr id="3" name="Content Placeholder 2">
            <a:extLst>
              <a:ext uri="{FF2B5EF4-FFF2-40B4-BE49-F238E27FC236}">
                <a16:creationId xmlns:a16="http://schemas.microsoft.com/office/drawing/2014/main" id="{E0903DD7-6AFF-E64B-90E5-6FEC4EB680F5}"/>
              </a:ext>
            </a:extLst>
          </p:cNvPr>
          <p:cNvSpPr>
            <a:spLocks noGrp="1"/>
          </p:cNvSpPr>
          <p:nvPr>
            <p:ph idx="1"/>
          </p:nvPr>
        </p:nvSpPr>
        <p:spPr>
          <a:xfrm>
            <a:off x="484710" y="1853248"/>
            <a:ext cx="8448274" cy="4195481"/>
          </a:xfrm>
        </p:spPr>
        <p:txBody>
          <a:bodyPr>
            <a:normAutofit/>
          </a:bodyPr>
          <a:lstStyle/>
          <a:p>
            <a:r>
              <a:rPr lang="es-ES_tradnl" sz="3200" dirty="0">
                <a:latin typeface="Arial" charset="0"/>
                <a:ea typeface="Arial" charset="0"/>
                <a:cs typeface="Arial" charset="0"/>
              </a:rPr>
              <a:t>El capital de trabajo es la diferencia entre los activos y los pasivos.</a:t>
            </a:r>
          </a:p>
          <a:p>
            <a:r>
              <a:rPr lang="es-ES_tradnl" sz="3200" dirty="0">
                <a:latin typeface="Arial" charset="0"/>
                <a:ea typeface="Arial" charset="0"/>
                <a:cs typeface="Arial" charset="0"/>
              </a:rPr>
              <a:t>Un aumento del capital operativo es un indicador del buen desempeño de la institución. </a:t>
            </a:r>
          </a:p>
        </p:txBody>
      </p:sp>
    </p:spTree>
    <p:extLst>
      <p:ext uri="{BB962C8B-B14F-4D97-AF65-F5344CB8AC3E}">
        <p14:creationId xmlns:p14="http://schemas.microsoft.com/office/powerpoint/2010/main" val="1749200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4710" y="126609"/>
            <a:ext cx="7055380" cy="1252025"/>
          </a:xfrm>
        </p:spPr>
        <p:txBody>
          <a:bodyPr>
            <a:normAutofit/>
          </a:bodyPr>
          <a:lstStyle/>
          <a:p>
            <a:pPr algn="ctr"/>
            <a:br>
              <a:rPr lang="es-ES_tradnl" sz="3600" dirty="0"/>
            </a:br>
            <a:r>
              <a:rPr lang="es-ES_tradnl" sz="3600" dirty="0"/>
              <a:t>Estrategias </a:t>
            </a:r>
          </a:p>
        </p:txBody>
      </p:sp>
      <p:sp>
        <p:nvSpPr>
          <p:cNvPr id="3" name="Marcador de contenido 2"/>
          <p:cNvSpPr>
            <a:spLocks noGrp="1"/>
          </p:cNvSpPr>
          <p:nvPr>
            <p:ph idx="1"/>
          </p:nvPr>
        </p:nvSpPr>
        <p:spPr>
          <a:xfrm>
            <a:off x="239151" y="2052925"/>
            <a:ext cx="8581292" cy="4195481"/>
          </a:xfrm>
        </p:spPr>
        <p:txBody>
          <a:bodyPr>
            <a:normAutofit/>
          </a:bodyPr>
          <a:lstStyle/>
          <a:p>
            <a:r>
              <a:rPr lang="es-ES_tradnl" sz="3200" dirty="0"/>
              <a:t>La única forma de aumentar el nivel de capital de la iglesia es aumentando los ingresos y controlando los gastos para obtener un aumento de los activos, a la vez que disminuyen las cuentas por pagar.</a:t>
            </a:r>
          </a:p>
        </p:txBody>
      </p:sp>
    </p:spTree>
    <p:extLst>
      <p:ext uri="{BB962C8B-B14F-4D97-AF65-F5344CB8AC3E}">
        <p14:creationId xmlns:p14="http://schemas.microsoft.com/office/powerpoint/2010/main" val="15562705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97252" y="0"/>
            <a:ext cx="7055380" cy="1333879"/>
          </a:xfrm>
        </p:spPr>
        <p:txBody>
          <a:bodyPr>
            <a:normAutofit/>
          </a:bodyPr>
          <a:lstStyle/>
          <a:p>
            <a:pPr algn="ctr"/>
            <a:br>
              <a:rPr lang="es-ES_tradnl" sz="3600"/>
            </a:br>
            <a:r>
              <a:rPr lang="es-ES_tradnl" sz="3600"/>
              <a:t>Estrategias </a:t>
            </a:r>
          </a:p>
        </p:txBody>
      </p:sp>
      <p:sp>
        <p:nvSpPr>
          <p:cNvPr id="3" name="Marcador de contenido 2"/>
          <p:cNvSpPr>
            <a:spLocks noGrp="1"/>
          </p:cNvSpPr>
          <p:nvPr>
            <p:ph idx="1"/>
          </p:nvPr>
        </p:nvSpPr>
        <p:spPr>
          <a:xfrm>
            <a:off x="450166" y="2080834"/>
            <a:ext cx="8243668" cy="2420601"/>
          </a:xfrm>
        </p:spPr>
        <p:txBody>
          <a:bodyPr>
            <a:normAutofit fontScale="92500" lnSpcReduction="10000"/>
          </a:bodyPr>
          <a:lstStyle/>
          <a:p>
            <a:r>
              <a:rPr lang="es-ES_tradnl" sz="2800" dirty="0"/>
              <a:t>Los programas de mayordomía efectivos pueden contribuir a incrementar la fidelidad de la hermandad e ingresar m</a:t>
            </a:r>
            <a:r>
              <a:rPr lang="en-US" sz="2800" dirty="0" err="1"/>
              <a:t>á</a:t>
            </a:r>
            <a:r>
              <a:rPr lang="es-ES_tradnl" sz="2800" dirty="0"/>
              <a:t>s fondos a la tesorería.</a:t>
            </a:r>
          </a:p>
          <a:p>
            <a:r>
              <a:rPr lang="es-ES_tradnl" sz="2800" dirty="0"/>
              <a:t>Ofrecer información a los miembros de iglesia para incrementar la confianza</a:t>
            </a:r>
            <a:r>
              <a:rPr lang="en-US" sz="2800" dirty="0"/>
              <a:t>.</a:t>
            </a:r>
            <a:endParaRPr lang="es-ES_tradnl" sz="2800" dirty="0"/>
          </a:p>
        </p:txBody>
      </p:sp>
    </p:spTree>
    <p:extLst>
      <p:ext uri="{BB962C8B-B14F-4D97-AF65-F5344CB8AC3E}">
        <p14:creationId xmlns:p14="http://schemas.microsoft.com/office/powerpoint/2010/main" val="409038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7DC6A7-5ADC-C24C-960D-DE31EFD8845D}"/>
              </a:ext>
            </a:extLst>
          </p:cNvPr>
          <p:cNvSpPr>
            <a:spLocks noGrp="1"/>
          </p:cNvSpPr>
          <p:nvPr>
            <p:ph type="title"/>
          </p:nvPr>
        </p:nvSpPr>
        <p:spPr>
          <a:xfrm>
            <a:off x="781665" y="322365"/>
            <a:ext cx="7595419" cy="1530883"/>
          </a:xfrm>
        </p:spPr>
        <p:txBody>
          <a:bodyPr>
            <a:noAutofit/>
          </a:bodyPr>
          <a:lstStyle/>
          <a:p>
            <a:pPr marL="14288" lvl="0" indent="-14288"/>
            <a:r>
              <a:rPr lang="es-MX" sz="2800" b="1" dirty="0"/>
              <a:t>Administrando e Informando con veracidad las deudas de la iglesia.</a:t>
            </a:r>
            <a:br>
              <a:rPr lang="en-US" sz="2800" b="1" dirty="0"/>
            </a:br>
            <a:endParaRPr lang="es-ES_tradnl" sz="2800" b="1" dirty="0"/>
          </a:p>
        </p:txBody>
      </p:sp>
      <p:sp>
        <p:nvSpPr>
          <p:cNvPr id="3" name="Content Placeholder 2">
            <a:extLst>
              <a:ext uri="{FF2B5EF4-FFF2-40B4-BE49-F238E27FC236}">
                <a16:creationId xmlns:a16="http://schemas.microsoft.com/office/drawing/2014/main" id="{D65A3111-174B-FB41-BFE5-A9522C42729E}"/>
              </a:ext>
            </a:extLst>
          </p:cNvPr>
          <p:cNvSpPr>
            <a:spLocks noGrp="1"/>
          </p:cNvSpPr>
          <p:nvPr>
            <p:ph idx="1"/>
          </p:nvPr>
        </p:nvSpPr>
        <p:spPr>
          <a:xfrm>
            <a:off x="618978" y="1853248"/>
            <a:ext cx="6921112" cy="3633152"/>
          </a:xfrm>
        </p:spPr>
        <p:txBody>
          <a:bodyPr>
            <a:noAutofit/>
          </a:bodyPr>
          <a:lstStyle/>
          <a:p>
            <a:pPr marL="0" indent="0">
              <a:buNone/>
            </a:pPr>
            <a:r>
              <a:rPr lang="es-ES_tradnl" sz="2800" dirty="0"/>
              <a:t>“Si escuchares fielmente la voz de Jehová tu Dios, para guardar y cumplir todos estos mandamientos que yo te ordeno hoy. Ya que Jehová tu Dios te habrá bendecido, como te ha dicho, prestarás entonces a muchas naciones, mas tú no tomarás prestado; tendrás dominio sobre muchas naciones, pero sobre ti no tendrán dominio”.</a:t>
            </a:r>
          </a:p>
          <a:p>
            <a:pPr marL="0" indent="0" algn="ctr">
              <a:buNone/>
            </a:pPr>
            <a:r>
              <a:rPr lang="es-ES_tradnl" sz="2800" dirty="0"/>
              <a:t>Deuteronomio 15:5,6.</a:t>
            </a:r>
          </a:p>
        </p:txBody>
      </p:sp>
    </p:spTree>
    <p:extLst>
      <p:ext uri="{BB962C8B-B14F-4D97-AF65-F5344CB8AC3E}">
        <p14:creationId xmlns:p14="http://schemas.microsoft.com/office/powerpoint/2010/main" val="420897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_tradnl"/>
          </a:p>
        </p:txBody>
      </p:sp>
      <p:sp>
        <p:nvSpPr>
          <p:cNvPr id="3" name="Marcador de contenido 2"/>
          <p:cNvSpPr>
            <a:spLocks noGrp="1"/>
          </p:cNvSpPr>
          <p:nvPr>
            <p:ph idx="1"/>
          </p:nvPr>
        </p:nvSpPr>
        <p:spPr/>
        <p:txBody>
          <a:bodyPr>
            <a:normAutofit fontScale="92500" lnSpcReduction="10000"/>
          </a:bodyPr>
          <a:lstStyle/>
          <a:p>
            <a:r>
              <a:rPr lang="es-ES_tradnl" sz="2800" dirty="0"/>
              <a:t>“Dios es deshonrado cuando nuestras iglesias están cargadas por las deudas. No es necesario que exista este estado de cosas. Revela una mala administración de principio a fin, y es una deshonra para el Dios de los cielos”.</a:t>
            </a:r>
          </a:p>
          <a:p>
            <a:pPr marL="0" indent="0" algn="ctr">
              <a:buNone/>
            </a:pPr>
            <a:r>
              <a:rPr lang="es-ES_tradnl" sz="2800" dirty="0"/>
              <a:t>Consejos sobre Mayordomía Cristiana pág. 242. </a:t>
            </a:r>
          </a:p>
        </p:txBody>
      </p:sp>
    </p:spTree>
    <p:extLst>
      <p:ext uri="{BB962C8B-B14F-4D97-AF65-F5344CB8AC3E}">
        <p14:creationId xmlns:p14="http://schemas.microsoft.com/office/powerpoint/2010/main" val="6481851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7DC6A7-5ADC-C24C-960D-DE31EFD8845D}"/>
              </a:ext>
            </a:extLst>
          </p:cNvPr>
          <p:cNvSpPr>
            <a:spLocks noGrp="1"/>
          </p:cNvSpPr>
          <p:nvPr>
            <p:ph type="title"/>
          </p:nvPr>
        </p:nvSpPr>
        <p:spPr>
          <a:xfrm>
            <a:off x="618978" y="318383"/>
            <a:ext cx="7680070" cy="1244199"/>
          </a:xfrm>
        </p:spPr>
        <p:txBody>
          <a:bodyPr>
            <a:noAutofit/>
          </a:bodyPr>
          <a:lstStyle/>
          <a:p>
            <a:pPr marL="11113" lvl="0" indent="-11113"/>
            <a:r>
              <a:rPr lang="es-MX" sz="2800" dirty="0"/>
              <a:t>Administrando e Informando con veracidad las deudas de la iglesia.</a:t>
            </a:r>
            <a:br>
              <a:rPr lang="en-US" sz="2800" dirty="0"/>
            </a:br>
            <a:endParaRPr lang="es-ES_tradnl" sz="2800" dirty="0"/>
          </a:p>
        </p:txBody>
      </p:sp>
      <p:sp>
        <p:nvSpPr>
          <p:cNvPr id="3" name="Content Placeholder 2">
            <a:extLst>
              <a:ext uri="{FF2B5EF4-FFF2-40B4-BE49-F238E27FC236}">
                <a16:creationId xmlns:a16="http://schemas.microsoft.com/office/drawing/2014/main" id="{D65A3111-174B-FB41-BFE5-A9522C42729E}"/>
              </a:ext>
            </a:extLst>
          </p:cNvPr>
          <p:cNvSpPr>
            <a:spLocks noGrp="1"/>
          </p:cNvSpPr>
          <p:nvPr>
            <p:ph idx="1"/>
          </p:nvPr>
        </p:nvSpPr>
        <p:spPr>
          <a:xfrm>
            <a:off x="618978" y="2350960"/>
            <a:ext cx="6921112" cy="2434669"/>
          </a:xfrm>
        </p:spPr>
        <p:txBody>
          <a:bodyPr>
            <a:normAutofit/>
          </a:bodyPr>
          <a:lstStyle/>
          <a:p>
            <a:r>
              <a:rPr lang="es-ES_tradnl" sz="2400" dirty="0"/>
              <a:t>Uno de los desafíos que enfrentan muchas iglesias es el alto nivel de endeudamiento.</a:t>
            </a:r>
          </a:p>
          <a:p>
            <a:r>
              <a:rPr lang="es-ES_tradnl" sz="2400" dirty="0"/>
              <a:t>El tesorero es responsable de orientar a la junta en cuanto al potencial de la iglesia para asumir compromisos.</a:t>
            </a:r>
          </a:p>
        </p:txBody>
      </p:sp>
    </p:spTree>
    <p:extLst>
      <p:ext uri="{BB962C8B-B14F-4D97-AF65-F5344CB8AC3E}">
        <p14:creationId xmlns:p14="http://schemas.microsoft.com/office/powerpoint/2010/main" val="223278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_tradnl"/>
          </a:p>
        </p:txBody>
      </p:sp>
      <p:sp>
        <p:nvSpPr>
          <p:cNvPr id="3" name="Marcador de contenido 2"/>
          <p:cNvSpPr>
            <a:spLocks noGrp="1"/>
          </p:cNvSpPr>
          <p:nvPr>
            <p:ph idx="1"/>
          </p:nvPr>
        </p:nvSpPr>
        <p:spPr>
          <a:xfrm>
            <a:off x="295422" y="2066993"/>
            <a:ext cx="8018584" cy="2603481"/>
          </a:xfrm>
        </p:spPr>
        <p:txBody>
          <a:bodyPr>
            <a:noAutofit/>
          </a:bodyPr>
          <a:lstStyle/>
          <a:p>
            <a:r>
              <a:rPr lang="es-ES_tradnl" sz="2800" dirty="0"/>
              <a:t>Si la iglesia ha asumido alguna deuda, el tesorero debe velar para que los pagos se hagan todos los meses. La iglesia debe ser informada de la evolución de la misma.</a:t>
            </a:r>
          </a:p>
        </p:txBody>
      </p:sp>
    </p:spTree>
    <p:extLst>
      <p:ext uri="{BB962C8B-B14F-4D97-AF65-F5344CB8AC3E}">
        <p14:creationId xmlns:p14="http://schemas.microsoft.com/office/powerpoint/2010/main" val="1249689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D6EDB49-211E-499D-9A08-6C5FF3D06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8F9F37E-D3CF-4F3D-96C2-25307819DF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3" name="Rectangle 12">
            <a:extLst>
              <a:ext uri="{FF2B5EF4-FFF2-40B4-BE49-F238E27FC236}">
                <a16:creationId xmlns:a16="http://schemas.microsoft.com/office/drawing/2014/main" id="{C5FFF17D-767C-40E7-8C89-962F1F54BC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498" y="638508"/>
            <a:ext cx="8179004"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E69F39E1-619D-4D9E-8823-8BD8CC3206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2653" y="865667"/>
            <a:ext cx="7838694"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2">
            <a:schemeClr val="dk2"/>
          </a:fillRef>
          <a:effectRef idx="2">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C8C53F47-DF50-454F-A5A6-6B969748D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6097" y="1030259"/>
            <a:ext cx="7591806" cy="4059936"/>
          </a:xfrm>
          <a:prstGeom prst="rect">
            <a:avLst/>
          </a:prstGeom>
          <a:noFill/>
          <a:ln>
            <a:solidFill>
              <a:srgbClr val="DFD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Marcador de contenido 2"/>
          <p:cNvSpPr>
            <a:spLocks noGrp="1"/>
          </p:cNvSpPr>
          <p:nvPr>
            <p:ph idx="1"/>
          </p:nvPr>
        </p:nvSpPr>
        <p:spPr>
          <a:xfrm>
            <a:off x="1088684" y="2464991"/>
            <a:ext cx="7054418" cy="2403571"/>
          </a:xfrm>
        </p:spPr>
        <p:txBody>
          <a:bodyPr>
            <a:normAutofit/>
          </a:bodyPr>
          <a:lstStyle/>
          <a:p>
            <a:pPr marL="0" indent="0">
              <a:buNone/>
            </a:pPr>
            <a:r>
              <a:rPr lang="es-ES_tradnl">
                <a:solidFill>
                  <a:srgbClr val="FFFFFF"/>
                </a:solidFill>
              </a:rPr>
              <a:t>“¿Has visto solícito hombre sol</a:t>
            </a:r>
            <a:r>
              <a:rPr lang="en-US">
                <a:solidFill>
                  <a:srgbClr val="FFFFFF"/>
                </a:solidFill>
              </a:rPr>
              <a:t>í</a:t>
            </a:r>
            <a:r>
              <a:rPr lang="es-ES_tradnl">
                <a:solidFill>
                  <a:srgbClr val="FFFFFF"/>
                </a:solidFill>
              </a:rPr>
              <a:t>cito en su trabajo? Delante de los reyes estará; No estará delante de los de baja condición” (Proverbios 22:29).</a:t>
            </a:r>
          </a:p>
        </p:txBody>
      </p:sp>
      <p:pic>
        <p:nvPicPr>
          <p:cNvPr id="19" name="Picture 18">
            <a:extLst>
              <a:ext uri="{FF2B5EF4-FFF2-40B4-BE49-F238E27FC236}">
                <a16:creationId xmlns:a16="http://schemas.microsoft.com/office/drawing/2014/main" id="{6A26901A-BC62-4A3A-A07A-65E1F3DDDEC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spTree>
    <p:extLst>
      <p:ext uri="{BB962C8B-B14F-4D97-AF65-F5344CB8AC3E}">
        <p14:creationId xmlns:p14="http://schemas.microsoft.com/office/powerpoint/2010/main" val="16139000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_tradnl"/>
          </a:p>
        </p:txBody>
      </p:sp>
      <p:sp>
        <p:nvSpPr>
          <p:cNvPr id="3" name="Marcador de contenido 2"/>
          <p:cNvSpPr>
            <a:spLocks noGrp="1"/>
          </p:cNvSpPr>
          <p:nvPr>
            <p:ph idx="1"/>
          </p:nvPr>
        </p:nvSpPr>
        <p:spPr>
          <a:xfrm>
            <a:off x="827700" y="2052925"/>
            <a:ext cx="6711654" cy="1660945"/>
          </a:xfrm>
        </p:spPr>
        <p:txBody>
          <a:bodyPr>
            <a:noAutofit/>
          </a:bodyPr>
          <a:lstStyle/>
          <a:p>
            <a:r>
              <a:rPr lang="es-ES_tradnl" sz="2800" dirty="0"/>
              <a:t>Recuerde siempre que los intereses nunca duermen, no descansan, ni toman vacaciones. </a:t>
            </a:r>
          </a:p>
          <a:p>
            <a:pPr marL="0" indent="0">
              <a:buNone/>
            </a:pPr>
            <a:endParaRPr lang="es-ES_tradnl" sz="2800" dirty="0"/>
          </a:p>
          <a:p>
            <a:endParaRPr lang="es-ES_tradnl" sz="2800" dirty="0"/>
          </a:p>
        </p:txBody>
      </p:sp>
    </p:spTree>
    <p:extLst>
      <p:ext uri="{BB962C8B-B14F-4D97-AF65-F5344CB8AC3E}">
        <p14:creationId xmlns:p14="http://schemas.microsoft.com/office/powerpoint/2010/main" val="14884285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8623B-AC50-4849-AD8B-BF5A9267621B}"/>
              </a:ext>
            </a:extLst>
          </p:cNvPr>
          <p:cNvSpPr>
            <a:spLocks noGrp="1"/>
          </p:cNvSpPr>
          <p:nvPr>
            <p:ph type="title"/>
          </p:nvPr>
        </p:nvSpPr>
        <p:spPr>
          <a:xfrm>
            <a:off x="810229" y="295234"/>
            <a:ext cx="7674014" cy="1395455"/>
          </a:xfrm>
        </p:spPr>
        <p:txBody>
          <a:bodyPr>
            <a:noAutofit/>
          </a:bodyPr>
          <a:lstStyle/>
          <a:p>
            <a:pPr marL="11113" lvl="0" indent="-11113"/>
            <a:r>
              <a:rPr lang="es-MX" sz="2800" dirty="0"/>
              <a:t>Los elementos y rendicion de cuentas en los informes financieros.</a:t>
            </a:r>
            <a:br>
              <a:rPr lang="en-US" sz="2800" dirty="0"/>
            </a:br>
            <a:endParaRPr lang="es-ES_tradnl" sz="2800" dirty="0"/>
          </a:p>
        </p:txBody>
      </p:sp>
      <p:sp>
        <p:nvSpPr>
          <p:cNvPr id="3" name="Content Placeholder 2">
            <a:extLst>
              <a:ext uri="{FF2B5EF4-FFF2-40B4-BE49-F238E27FC236}">
                <a16:creationId xmlns:a16="http://schemas.microsoft.com/office/drawing/2014/main" id="{6C7693B1-8C72-144B-A15B-CA0E04813F82}"/>
              </a:ext>
            </a:extLst>
          </p:cNvPr>
          <p:cNvSpPr>
            <a:spLocks noGrp="1"/>
          </p:cNvSpPr>
          <p:nvPr>
            <p:ph idx="1"/>
          </p:nvPr>
        </p:nvSpPr>
        <p:spPr>
          <a:xfrm>
            <a:off x="439302" y="1965481"/>
            <a:ext cx="8265395" cy="2927038"/>
          </a:xfrm>
        </p:spPr>
        <p:txBody>
          <a:bodyPr>
            <a:normAutofit/>
          </a:bodyPr>
          <a:lstStyle/>
          <a:p>
            <a:pPr marL="0" indent="0" algn="ctr">
              <a:buNone/>
            </a:pPr>
            <a:r>
              <a:rPr lang="es-ES_tradnl" sz="2800" dirty="0"/>
              <a:t>Rendición de cuentas</a:t>
            </a:r>
          </a:p>
          <a:p>
            <a:r>
              <a:rPr lang="es-ES_tradnl" sz="2800" dirty="0"/>
              <a:t>“Es la obligación de toda persona a la que le es conferida una responsabilidad, de dar cuenta del encargo recibido, haciendo un descargo que puede ser satisfactorio o insatisfactorio”.</a:t>
            </a:r>
          </a:p>
        </p:txBody>
      </p:sp>
    </p:spTree>
    <p:extLst>
      <p:ext uri="{BB962C8B-B14F-4D97-AF65-F5344CB8AC3E}">
        <p14:creationId xmlns:p14="http://schemas.microsoft.com/office/powerpoint/2010/main" val="19145821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_tradnl"/>
          </a:p>
        </p:txBody>
      </p:sp>
      <p:sp>
        <p:nvSpPr>
          <p:cNvPr id="3" name="Marcador de contenido 2"/>
          <p:cNvSpPr>
            <a:spLocks noGrp="1"/>
          </p:cNvSpPr>
          <p:nvPr>
            <p:ph idx="1"/>
          </p:nvPr>
        </p:nvSpPr>
        <p:spPr/>
        <p:txBody>
          <a:bodyPr>
            <a:normAutofit/>
          </a:bodyPr>
          <a:lstStyle/>
          <a:p>
            <a:r>
              <a:rPr lang="es-ES_tradnl" sz="2800" dirty="0"/>
              <a:t>Los miembros de iglesia tienen derecho a saber que se hizo con el dinero depositado en </a:t>
            </a:r>
            <a:r>
              <a:rPr lang="es-ES_tradnl" sz="2800"/>
              <a:t>la tesorería.</a:t>
            </a:r>
            <a:endParaRPr lang="es-ES_tradnl" sz="2800" dirty="0"/>
          </a:p>
        </p:txBody>
      </p:sp>
    </p:spTree>
    <p:extLst>
      <p:ext uri="{BB962C8B-B14F-4D97-AF65-F5344CB8AC3E}">
        <p14:creationId xmlns:p14="http://schemas.microsoft.com/office/powerpoint/2010/main" val="8109597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_tradnl" sz="3600"/>
              <a:t>Rendición </a:t>
            </a:r>
            <a:r>
              <a:rPr lang="es-ES_tradnl" sz="3600" dirty="0"/>
              <a:t>de cuentas</a:t>
            </a:r>
          </a:p>
        </p:txBody>
      </p:sp>
      <p:sp>
        <p:nvSpPr>
          <p:cNvPr id="3" name="Marcador de contenido 2"/>
          <p:cNvSpPr>
            <a:spLocks noGrp="1"/>
          </p:cNvSpPr>
          <p:nvPr>
            <p:ph idx="1"/>
          </p:nvPr>
        </p:nvSpPr>
        <p:spPr>
          <a:xfrm>
            <a:off x="554261" y="2087115"/>
            <a:ext cx="8349801" cy="3335001"/>
          </a:xfrm>
        </p:spPr>
        <p:txBody>
          <a:bodyPr>
            <a:noAutofit/>
          </a:bodyPr>
          <a:lstStyle/>
          <a:p>
            <a:r>
              <a:rPr lang="es-ES_tradnl" sz="2800" dirty="0"/>
              <a:t>El tesorero debe ofrecer información completa a la junta y la iglesia sobre los activos, pasivos, capital, ingresos corrientes y gastos corrientes comparados con el presupuesto, niveles de endeudamiento y cualquier otra tema relacionado con las finanzas.</a:t>
            </a:r>
          </a:p>
          <a:p>
            <a:endParaRPr lang="es-ES_tradnl" sz="2800" dirty="0"/>
          </a:p>
        </p:txBody>
      </p:sp>
    </p:spTree>
    <p:extLst>
      <p:ext uri="{BB962C8B-B14F-4D97-AF65-F5344CB8AC3E}">
        <p14:creationId xmlns:p14="http://schemas.microsoft.com/office/powerpoint/2010/main" val="6094663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3974" y="382380"/>
            <a:ext cx="7055380" cy="1400530"/>
          </a:xfrm>
        </p:spPr>
        <p:txBody>
          <a:bodyPr>
            <a:normAutofit/>
          </a:bodyPr>
          <a:lstStyle/>
          <a:p>
            <a:pPr algn="ctr"/>
            <a:r>
              <a:rPr lang="es-ES_tradnl" sz="3600" dirty="0"/>
              <a:t>Rendición de cuentas</a:t>
            </a:r>
          </a:p>
        </p:txBody>
      </p:sp>
      <p:sp>
        <p:nvSpPr>
          <p:cNvPr id="3" name="Marcador de contenido 2"/>
          <p:cNvSpPr>
            <a:spLocks noGrp="1"/>
          </p:cNvSpPr>
          <p:nvPr>
            <p:ph idx="1"/>
          </p:nvPr>
        </p:nvSpPr>
        <p:spPr>
          <a:xfrm>
            <a:off x="1042811" y="2457850"/>
            <a:ext cx="6711654" cy="1942300"/>
          </a:xfrm>
        </p:spPr>
        <p:txBody>
          <a:bodyPr>
            <a:normAutofit/>
          </a:bodyPr>
          <a:lstStyle/>
          <a:p>
            <a:r>
              <a:rPr lang="es-ES_tradnl" sz="2400" dirty="0"/>
              <a:t>El tesorero debe estar preparado para contestar todas las preguntas que le formulen, sin alterarse y mostrando una actitud de cooperación.</a:t>
            </a:r>
          </a:p>
        </p:txBody>
      </p:sp>
    </p:spTree>
    <p:extLst>
      <p:ext uri="{BB962C8B-B14F-4D97-AF65-F5344CB8AC3E}">
        <p14:creationId xmlns:p14="http://schemas.microsoft.com/office/powerpoint/2010/main" val="3775832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17C53-0A34-8840-A69F-44B9D69CC44A}"/>
              </a:ext>
            </a:extLst>
          </p:cNvPr>
          <p:cNvSpPr>
            <a:spLocks noGrp="1"/>
          </p:cNvSpPr>
          <p:nvPr>
            <p:ph type="title"/>
          </p:nvPr>
        </p:nvSpPr>
        <p:spPr>
          <a:xfrm>
            <a:off x="628650" y="379194"/>
            <a:ext cx="7886700" cy="1325563"/>
          </a:xfrm>
        </p:spPr>
        <p:txBody>
          <a:bodyPr>
            <a:normAutofit fontScale="90000"/>
          </a:bodyPr>
          <a:lstStyle/>
          <a:p>
            <a:pPr marL="11113" lvl="0" indent="-11113"/>
            <a:r>
              <a:rPr lang="es-ES_tradnl" sz="3200" b="1" dirty="0"/>
              <a:t>Actualización y uso de los sistemas de información contable</a:t>
            </a:r>
          </a:p>
        </p:txBody>
      </p:sp>
      <p:sp>
        <p:nvSpPr>
          <p:cNvPr id="3" name="Content Placeholder 2">
            <a:extLst>
              <a:ext uri="{FF2B5EF4-FFF2-40B4-BE49-F238E27FC236}">
                <a16:creationId xmlns:a16="http://schemas.microsoft.com/office/drawing/2014/main" id="{7F116B0C-19B1-BD4A-A886-5EE2F10A5DF5}"/>
              </a:ext>
            </a:extLst>
          </p:cNvPr>
          <p:cNvSpPr>
            <a:spLocks noGrp="1"/>
          </p:cNvSpPr>
          <p:nvPr>
            <p:ph idx="1"/>
          </p:nvPr>
        </p:nvSpPr>
        <p:spPr/>
        <p:txBody>
          <a:bodyPr>
            <a:normAutofit fontScale="92500" lnSpcReduction="20000"/>
          </a:bodyPr>
          <a:lstStyle/>
          <a:p>
            <a:r>
              <a:rPr lang="es-ES_tradnl" sz="3200" dirty="0"/>
              <a:t>Cuando la iglesia decida tener un sistema de información contable, el tesorero debe ser fiel en el registro de toda la información, de manera que pueda generar los estados financieros, hacer la conciliación bancaria y mantener las cuentas al día.</a:t>
            </a:r>
          </a:p>
        </p:txBody>
      </p:sp>
    </p:spTree>
    <p:extLst>
      <p:ext uri="{BB962C8B-B14F-4D97-AF65-F5344CB8AC3E}">
        <p14:creationId xmlns:p14="http://schemas.microsoft.com/office/powerpoint/2010/main" val="5926457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7DB473-90E2-0549-BF14-1B9085A3AE0E}"/>
              </a:ext>
            </a:extLst>
          </p:cNvPr>
          <p:cNvSpPr>
            <a:spLocks noGrp="1"/>
          </p:cNvSpPr>
          <p:nvPr>
            <p:ph type="title"/>
          </p:nvPr>
        </p:nvSpPr>
        <p:spPr/>
        <p:txBody>
          <a:bodyPr>
            <a:normAutofit fontScale="90000"/>
          </a:bodyPr>
          <a:lstStyle/>
          <a:p>
            <a:pPr marL="11113" lvl="0" indent="-11113" algn="ctr"/>
            <a:r>
              <a:rPr lang="es-MX" sz="3600" dirty="0"/>
              <a:t>Preparar y revisar auditorías internas.</a:t>
            </a:r>
            <a:endParaRPr lang="es-ES_tradnl" sz="3600" dirty="0"/>
          </a:p>
        </p:txBody>
      </p:sp>
      <p:sp>
        <p:nvSpPr>
          <p:cNvPr id="3" name="Content Placeholder 2">
            <a:extLst>
              <a:ext uri="{FF2B5EF4-FFF2-40B4-BE49-F238E27FC236}">
                <a16:creationId xmlns:a16="http://schemas.microsoft.com/office/drawing/2014/main" id="{56837E2E-942A-9544-9CA5-79513576BB24}"/>
              </a:ext>
            </a:extLst>
          </p:cNvPr>
          <p:cNvSpPr>
            <a:spLocks noGrp="1"/>
          </p:cNvSpPr>
          <p:nvPr>
            <p:ph idx="1"/>
          </p:nvPr>
        </p:nvSpPr>
        <p:spPr>
          <a:xfrm>
            <a:off x="966596" y="2319143"/>
            <a:ext cx="6711654" cy="2476872"/>
          </a:xfrm>
        </p:spPr>
        <p:txBody>
          <a:bodyPr>
            <a:noAutofit/>
          </a:bodyPr>
          <a:lstStyle/>
          <a:p>
            <a:r>
              <a:rPr lang="es-ES_tradnl" sz="2400" i="1" dirty="0"/>
              <a:t>“Levantad en alto vuestros ojos, y mirad quién creó estas cosas; él saca y cuenta su ejército; a todas llama por sus nombres; ninguna faltará; tal es la grandeza de su fuerza, y el poder de su dominio.”</a:t>
            </a:r>
            <a:r>
              <a:rPr lang="es-ES_tradnl" sz="2400" dirty="0"/>
              <a:t> </a:t>
            </a:r>
            <a:r>
              <a:rPr lang="es-ES_tradnl" sz="2400" b="1" dirty="0"/>
              <a:t>Isaías 40:26</a:t>
            </a:r>
            <a:r>
              <a:rPr lang="es-ES_tradnl" sz="2400" dirty="0"/>
              <a:t>;</a:t>
            </a:r>
          </a:p>
        </p:txBody>
      </p:sp>
    </p:spTree>
    <p:extLst>
      <p:ext uri="{BB962C8B-B14F-4D97-AF65-F5344CB8AC3E}">
        <p14:creationId xmlns:p14="http://schemas.microsoft.com/office/powerpoint/2010/main" val="17124657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7DB473-90E2-0549-BF14-1B9085A3AE0E}"/>
              </a:ext>
            </a:extLst>
          </p:cNvPr>
          <p:cNvSpPr>
            <a:spLocks noGrp="1"/>
          </p:cNvSpPr>
          <p:nvPr>
            <p:ph type="title"/>
          </p:nvPr>
        </p:nvSpPr>
        <p:spPr>
          <a:xfrm>
            <a:off x="309489" y="452718"/>
            <a:ext cx="7610622" cy="1400530"/>
          </a:xfrm>
        </p:spPr>
        <p:txBody>
          <a:bodyPr>
            <a:normAutofit/>
          </a:bodyPr>
          <a:lstStyle/>
          <a:p>
            <a:pPr marL="11113" lvl="0" indent="-11113" algn="ctr"/>
            <a:r>
              <a:rPr lang="es-MX" sz="3200" dirty="0"/>
              <a:t>Preparar y revisar auditorías internas.</a:t>
            </a:r>
            <a:endParaRPr lang="es-ES_tradnl" sz="3200" dirty="0"/>
          </a:p>
        </p:txBody>
      </p:sp>
      <p:sp>
        <p:nvSpPr>
          <p:cNvPr id="3" name="Content Placeholder 2">
            <a:extLst>
              <a:ext uri="{FF2B5EF4-FFF2-40B4-BE49-F238E27FC236}">
                <a16:creationId xmlns:a16="http://schemas.microsoft.com/office/drawing/2014/main" id="{56837E2E-942A-9544-9CA5-79513576BB24}"/>
              </a:ext>
            </a:extLst>
          </p:cNvPr>
          <p:cNvSpPr>
            <a:spLocks noGrp="1"/>
          </p:cNvSpPr>
          <p:nvPr>
            <p:ph idx="1"/>
          </p:nvPr>
        </p:nvSpPr>
        <p:spPr>
          <a:xfrm>
            <a:off x="807755" y="2202862"/>
            <a:ext cx="8006811" cy="3433475"/>
          </a:xfrm>
        </p:spPr>
        <p:txBody>
          <a:bodyPr>
            <a:normAutofit/>
          </a:bodyPr>
          <a:lstStyle/>
          <a:p>
            <a:pPr marL="0" indent="0" algn="ctr">
              <a:buNone/>
            </a:pPr>
            <a:r>
              <a:rPr lang="es-ES_tradnl" sz="2800" dirty="0"/>
              <a:t>La auditoría </a:t>
            </a:r>
          </a:p>
          <a:p>
            <a:pPr marL="0" indent="0">
              <a:buNone/>
            </a:pPr>
            <a:r>
              <a:rPr lang="es-ES_tradnl" sz="2800" dirty="0"/>
              <a:t> Auditoría: </a:t>
            </a:r>
            <a:r>
              <a:rPr lang="es-ES_tradnl" sz="2800" i="1" dirty="0"/>
              <a:t>Es investigación. Esta pretende servir de base para expresar una opinión sobre que tan razonables, confiables y apegados a los principios de contabilidad se encuentran los estados financieros.</a:t>
            </a:r>
          </a:p>
          <a:p>
            <a:pPr marL="0" indent="0">
              <a:buNone/>
            </a:pPr>
            <a:r>
              <a:rPr lang="es-ES_tradnl" sz="2800" i="1" dirty="0"/>
              <a:t>  </a:t>
            </a:r>
            <a:r>
              <a:rPr lang="es-ES_tradnl" sz="1600" b="1" i="1" dirty="0"/>
              <a:t>Fuente: Roldan, M. Y  Echevarría, J. (2002) Auditor</a:t>
            </a:r>
            <a:r>
              <a:rPr lang="en-US" sz="1600" b="1" i="1" dirty="0" err="1"/>
              <a:t>í</a:t>
            </a:r>
            <a:r>
              <a:rPr lang="es-ES_tradnl" sz="1600" b="1" i="1" dirty="0"/>
              <a:t>a Forense. EUNED</a:t>
            </a:r>
            <a:endParaRPr lang="es-DO" sz="1600" b="1" dirty="0"/>
          </a:p>
          <a:p>
            <a:endParaRPr lang="es-DO" sz="2800" dirty="0"/>
          </a:p>
          <a:p>
            <a:endParaRPr lang="es-ES_tradnl" sz="2800" dirty="0"/>
          </a:p>
        </p:txBody>
      </p:sp>
    </p:spTree>
    <p:extLst>
      <p:ext uri="{BB962C8B-B14F-4D97-AF65-F5344CB8AC3E}">
        <p14:creationId xmlns:p14="http://schemas.microsoft.com/office/powerpoint/2010/main" val="3922300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4710" y="452718"/>
            <a:ext cx="7055380" cy="953093"/>
          </a:xfrm>
        </p:spPr>
        <p:txBody>
          <a:bodyPr>
            <a:normAutofit/>
          </a:bodyPr>
          <a:lstStyle/>
          <a:p>
            <a:pPr algn="ctr"/>
            <a:r>
              <a:rPr lang="es-ES_tradnl" sz="3200" dirty="0"/>
              <a:t>Preparación para la auditor</a:t>
            </a:r>
            <a:r>
              <a:rPr lang="en-US" sz="3200" dirty="0" err="1"/>
              <a:t>í</a:t>
            </a:r>
            <a:r>
              <a:rPr lang="es-ES_tradnl" sz="3200" dirty="0"/>
              <a:t>a</a:t>
            </a:r>
          </a:p>
        </p:txBody>
      </p:sp>
      <p:sp>
        <p:nvSpPr>
          <p:cNvPr id="3" name="Marcador de contenido 2"/>
          <p:cNvSpPr>
            <a:spLocks noGrp="1"/>
          </p:cNvSpPr>
          <p:nvPr>
            <p:ph idx="1"/>
          </p:nvPr>
        </p:nvSpPr>
        <p:spPr>
          <a:xfrm>
            <a:off x="457200" y="1915097"/>
            <a:ext cx="8229600" cy="4195481"/>
          </a:xfrm>
        </p:spPr>
        <p:txBody>
          <a:bodyPr>
            <a:normAutofit lnSpcReduction="10000"/>
          </a:bodyPr>
          <a:lstStyle/>
          <a:p>
            <a:pPr marL="0" indent="0" algn="ctr">
              <a:buNone/>
            </a:pPr>
            <a:r>
              <a:rPr lang="es-ES_tradnl" sz="2800" dirty="0"/>
              <a:t>El auditor revisara:</a:t>
            </a:r>
          </a:p>
          <a:p>
            <a:pPr marL="514350" indent="-514350">
              <a:buFont typeface="+mj-lt"/>
              <a:buAutoNum type="arabicPeriod"/>
            </a:pPr>
            <a:r>
              <a:rPr lang="es-ES_tradnl" sz="2800" dirty="0"/>
              <a:t>Los votos de junta.</a:t>
            </a:r>
          </a:p>
          <a:p>
            <a:pPr marL="514350" indent="-514350">
              <a:buFont typeface="+mj-lt"/>
              <a:buAutoNum type="arabicPeriod"/>
            </a:pPr>
            <a:r>
              <a:rPr lang="es-ES_tradnl" sz="2800" dirty="0"/>
              <a:t>Los formularios provistos por la conferencia para el trabajo de tesorería.</a:t>
            </a:r>
          </a:p>
          <a:p>
            <a:pPr marL="514350" indent="-514350">
              <a:buFont typeface="+mj-lt"/>
              <a:buAutoNum type="arabicPeriod"/>
            </a:pPr>
            <a:r>
              <a:rPr lang="es-ES_tradnl" sz="2800" dirty="0"/>
              <a:t>El presupuesto de la iglesia.</a:t>
            </a:r>
          </a:p>
          <a:p>
            <a:pPr marL="514350" indent="-514350">
              <a:buFont typeface="+mj-lt"/>
              <a:buAutoNum type="arabicPeriod"/>
            </a:pPr>
            <a:r>
              <a:rPr lang="es-ES_tradnl" sz="2800" dirty="0" err="1"/>
              <a:t>Dep</a:t>
            </a:r>
            <a:r>
              <a:rPr lang="en-US" sz="2800" dirty="0" err="1"/>
              <a:t>ó</a:t>
            </a:r>
            <a:r>
              <a:rPr lang="es-ES_tradnl" sz="2800" dirty="0"/>
              <a:t>sitos bancarios.</a:t>
            </a:r>
          </a:p>
          <a:p>
            <a:pPr marL="514350" indent="-514350">
              <a:buFont typeface="+mj-lt"/>
              <a:buAutoNum type="arabicPeriod"/>
            </a:pPr>
            <a:r>
              <a:rPr lang="es-ES_tradnl" sz="2800" dirty="0"/>
              <a:t>El libro de banco.</a:t>
            </a:r>
          </a:p>
        </p:txBody>
      </p:sp>
    </p:spTree>
    <p:extLst>
      <p:ext uri="{BB962C8B-B14F-4D97-AF65-F5344CB8AC3E}">
        <p14:creationId xmlns:p14="http://schemas.microsoft.com/office/powerpoint/2010/main" val="1428289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3974" y="677801"/>
            <a:ext cx="7055380" cy="925916"/>
          </a:xfrm>
        </p:spPr>
        <p:txBody>
          <a:bodyPr>
            <a:normAutofit fontScale="90000"/>
          </a:bodyPr>
          <a:lstStyle/>
          <a:p>
            <a:pPr algn="ctr"/>
            <a:r>
              <a:rPr lang="es-ES_tradnl" sz="3600" b="1"/>
              <a:t>Preparación </a:t>
            </a:r>
            <a:r>
              <a:rPr lang="es-ES_tradnl" sz="3600" b="1" dirty="0"/>
              <a:t>para la auditoría</a:t>
            </a:r>
          </a:p>
        </p:txBody>
      </p:sp>
      <p:sp>
        <p:nvSpPr>
          <p:cNvPr id="3" name="Marcador de contenido 2"/>
          <p:cNvSpPr>
            <a:spLocks noGrp="1"/>
          </p:cNvSpPr>
          <p:nvPr>
            <p:ph idx="1"/>
          </p:nvPr>
        </p:nvSpPr>
        <p:spPr/>
        <p:txBody>
          <a:bodyPr>
            <a:normAutofit/>
          </a:bodyPr>
          <a:lstStyle/>
          <a:p>
            <a:pPr marL="514350" indent="-514350">
              <a:buFont typeface="+mj-lt"/>
              <a:buAutoNum type="arabicPeriod" startAt="6"/>
            </a:pPr>
            <a:r>
              <a:rPr lang="es-ES_tradnl" sz="2800" dirty="0"/>
              <a:t>Registro de ingresos y gastos.</a:t>
            </a:r>
          </a:p>
          <a:p>
            <a:pPr marL="514350" indent="-514350">
              <a:buFont typeface="+mj-lt"/>
              <a:buAutoNum type="arabicPeriod" startAt="6"/>
            </a:pPr>
            <a:r>
              <a:rPr lang="es-ES_tradnl" sz="2800" dirty="0"/>
              <a:t>Conciliaciones bancarias.</a:t>
            </a:r>
          </a:p>
          <a:p>
            <a:pPr marL="514350" indent="-514350">
              <a:buFont typeface="+mj-lt"/>
              <a:buAutoNum type="arabicPeriod" startAt="6"/>
            </a:pPr>
            <a:r>
              <a:rPr lang="es-ES_tradnl" sz="2800" dirty="0"/>
              <a:t>Hoja de remesa.</a:t>
            </a:r>
          </a:p>
          <a:p>
            <a:pPr marL="514350" indent="-514350">
              <a:buFont typeface="+mj-lt"/>
              <a:buAutoNum type="arabicPeriod" startAt="6"/>
            </a:pPr>
            <a:r>
              <a:rPr lang="es-ES_tradnl" sz="2800" dirty="0"/>
              <a:t>Copias de cheque.</a:t>
            </a:r>
          </a:p>
          <a:p>
            <a:pPr marL="514350" indent="-514350">
              <a:buFont typeface="+mj-lt"/>
              <a:buAutoNum type="arabicPeriod" startAt="6"/>
            </a:pPr>
            <a:r>
              <a:rPr lang="es-ES_tradnl" sz="2800" dirty="0"/>
              <a:t>Estados financieros.</a:t>
            </a:r>
          </a:p>
        </p:txBody>
      </p:sp>
    </p:spTree>
    <p:extLst>
      <p:ext uri="{BB962C8B-B14F-4D97-AF65-F5344CB8AC3E}">
        <p14:creationId xmlns:p14="http://schemas.microsoft.com/office/powerpoint/2010/main" val="1160213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29C51009-A09A-4689-8E6C-F8FC99E6A8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752B70F-3687-2940-83D5-C4822D01AD03}"/>
              </a:ext>
            </a:extLst>
          </p:cNvPr>
          <p:cNvSpPr>
            <a:spLocks noGrp="1"/>
          </p:cNvSpPr>
          <p:nvPr>
            <p:ph type="title"/>
          </p:nvPr>
        </p:nvSpPr>
        <p:spPr>
          <a:xfrm>
            <a:off x="633357" y="1600199"/>
            <a:ext cx="2654449" cy="4297680"/>
          </a:xfrm>
        </p:spPr>
        <p:txBody>
          <a:bodyPr anchor="ctr">
            <a:normAutofit/>
          </a:bodyPr>
          <a:lstStyle/>
          <a:p>
            <a:r>
              <a:rPr lang="es-ES_tradnl" sz="2500" dirty="0"/>
              <a:t>Competencias</a:t>
            </a:r>
          </a:p>
        </p:txBody>
      </p:sp>
      <p:cxnSp>
        <p:nvCxnSpPr>
          <p:cNvPr id="27" name="Straight Connector 26">
            <a:extLst>
              <a:ext uri="{FF2B5EF4-FFF2-40B4-BE49-F238E27FC236}">
                <a16:creationId xmlns:a16="http://schemas.microsoft.com/office/drawing/2014/main" id="{9EC65442-F244-409C-BF44-C5D6472E810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148839"/>
            <a:ext cx="0" cy="320040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3F0AB19-0F27-0C40-92A1-945C623F3FD9}"/>
              </a:ext>
            </a:extLst>
          </p:cNvPr>
          <p:cNvSpPr>
            <a:spLocks noGrp="1"/>
          </p:cNvSpPr>
          <p:nvPr>
            <p:ph idx="1"/>
          </p:nvPr>
        </p:nvSpPr>
        <p:spPr>
          <a:xfrm>
            <a:off x="3693637" y="457200"/>
            <a:ext cx="5140639" cy="6179574"/>
          </a:xfrm>
        </p:spPr>
        <p:txBody>
          <a:bodyPr anchor="ctr">
            <a:normAutofit/>
          </a:bodyPr>
          <a:lstStyle/>
          <a:p>
            <a:pPr marL="514350" lvl="0" indent="-514350">
              <a:lnSpc>
                <a:spcPct val="110000"/>
              </a:lnSpc>
              <a:buFont typeface="+mj-lt"/>
              <a:buAutoNum type="arabicPeriod"/>
            </a:pPr>
            <a:r>
              <a:rPr lang="es-MX" sz="1400" dirty="0"/>
              <a:t>La importancia de los estados financieros, origen y etica en la elaboracion.</a:t>
            </a:r>
            <a:endParaRPr lang="en-US" sz="1400" dirty="0"/>
          </a:p>
          <a:p>
            <a:pPr marL="514350" lvl="0" indent="-514350">
              <a:lnSpc>
                <a:spcPct val="110000"/>
              </a:lnSpc>
              <a:buFont typeface="+mj-lt"/>
              <a:buAutoNum type="arabicPeriod"/>
            </a:pPr>
            <a:r>
              <a:rPr lang="es-MX" sz="1400" dirty="0"/>
              <a:t>Los elementos de análisis financieros y los principios y estándares de contabilidad.</a:t>
            </a:r>
            <a:endParaRPr lang="en-US" sz="1400" dirty="0"/>
          </a:p>
          <a:p>
            <a:pPr marL="514350" lvl="0" indent="-514350">
              <a:lnSpc>
                <a:spcPct val="110000"/>
              </a:lnSpc>
              <a:buFont typeface="+mj-lt"/>
              <a:buAutoNum type="arabicPeriod"/>
            </a:pPr>
            <a:r>
              <a:rPr lang="es-MX" sz="1400" dirty="0"/>
              <a:t>Los niveles de activos y pasivos de la iglesia</a:t>
            </a:r>
            <a:endParaRPr lang="en-US" sz="1400" dirty="0"/>
          </a:p>
          <a:p>
            <a:pPr marL="514350" lvl="0" indent="-514350">
              <a:lnSpc>
                <a:spcPct val="110000"/>
              </a:lnSpc>
              <a:buFont typeface="+mj-lt"/>
              <a:buAutoNum type="arabicPeriod"/>
            </a:pPr>
            <a:r>
              <a:rPr lang="es-MX" sz="1400" dirty="0"/>
              <a:t>El capital operativo y estrategias para incrementarlo.</a:t>
            </a:r>
            <a:endParaRPr lang="en-US" sz="1400" dirty="0"/>
          </a:p>
          <a:p>
            <a:pPr marL="514350" lvl="0" indent="-514350">
              <a:lnSpc>
                <a:spcPct val="110000"/>
              </a:lnSpc>
              <a:buFont typeface="+mj-lt"/>
              <a:buAutoNum type="arabicPeriod"/>
            </a:pPr>
            <a:r>
              <a:rPr lang="es-MX" sz="1400" dirty="0"/>
              <a:t>Administrando y Informarmando con veracidad las deudas de la iglesia.</a:t>
            </a:r>
            <a:endParaRPr lang="en-US" sz="1400" dirty="0"/>
          </a:p>
          <a:p>
            <a:pPr marL="514350" lvl="0" indent="-514350">
              <a:lnSpc>
                <a:spcPct val="110000"/>
              </a:lnSpc>
              <a:buFont typeface="+mj-lt"/>
              <a:buAutoNum type="arabicPeriod"/>
            </a:pPr>
            <a:r>
              <a:rPr lang="es-MX" sz="1400" dirty="0"/>
              <a:t>Los elementos y rendicion de cuentas en los informes financieros.</a:t>
            </a:r>
            <a:endParaRPr lang="en-US" sz="1400" dirty="0"/>
          </a:p>
          <a:p>
            <a:pPr marL="514350" lvl="0" indent="-514350">
              <a:lnSpc>
                <a:spcPct val="110000"/>
              </a:lnSpc>
              <a:buFont typeface="+mj-lt"/>
              <a:buAutoNum type="arabicPeriod"/>
            </a:pPr>
            <a:r>
              <a:rPr lang="es-MX" sz="1400" dirty="0"/>
              <a:t>Actualizacion y uso de los sistemas de información contable.</a:t>
            </a:r>
            <a:endParaRPr lang="en-US" sz="1400" dirty="0"/>
          </a:p>
          <a:p>
            <a:pPr marL="514350" lvl="0" indent="-514350">
              <a:lnSpc>
                <a:spcPct val="110000"/>
              </a:lnSpc>
              <a:buFont typeface="+mj-lt"/>
              <a:buAutoNum type="arabicPeriod"/>
            </a:pPr>
            <a:r>
              <a:rPr lang="es-MX" sz="1400" dirty="0"/>
              <a:t>Preparar y revisar auditorías internas.</a:t>
            </a:r>
            <a:endParaRPr lang="en-US" sz="1400" dirty="0"/>
          </a:p>
          <a:p>
            <a:pPr marL="514350" lvl="0" indent="-514350">
              <a:lnSpc>
                <a:spcPct val="110000"/>
              </a:lnSpc>
              <a:buFont typeface="+mj-lt"/>
              <a:buAutoNum type="arabicPeriod"/>
            </a:pPr>
            <a:r>
              <a:rPr lang="es-MX" sz="1400" dirty="0"/>
              <a:t>Los modelos de reconciliaciones bancarias. </a:t>
            </a:r>
            <a:endParaRPr lang="en-US" sz="1400" dirty="0"/>
          </a:p>
          <a:p>
            <a:pPr marL="514350" lvl="0" indent="-514350">
              <a:lnSpc>
                <a:spcPct val="110000"/>
              </a:lnSpc>
              <a:buFont typeface="+mj-lt"/>
              <a:buAutoNum type="arabicPeriod"/>
            </a:pPr>
            <a:r>
              <a:rPr lang="es-MX" sz="1400" dirty="0"/>
              <a:t>Preparar las formas y cumplir con las declaraciones fiscales.</a:t>
            </a:r>
            <a:endParaRPr lang="en-US" sz="1400" dirty="0"/>
          </a:p>
          <a:p>
            <a:pPr marL="514350" lvl="0" indent="-514350">
              <a:lnSpc>
                <a:spcPct val="110000"/>
              </a:lnSpc>
              <a:buFont typeface="+mj-lt"/>
              <a:buAutoNum type="arabicPeriod"/>
            </a:pPr>
            <a:r>
              <a:rPr lang="es-ES" sz="1400" dirty="0"/>
              <a:t>Sistema de informes financieros de la iglesia adecuado a las necesidades. </a:t>
            </a:r>
            <a:endParaRPr lang="en-US" sz="1400" dirty="0"/>
          </a:p>
          <a:p>
            <a:pPr marL="514350" lvl="0" indent="-514350">
              <a:lnSpc>
                <a:spcPct val="110000"/>
              </a:lnSpc>
              <a:buFont typeface="+mj-lt"/>
              <a:buAutoNum type="arabicPeriod"/>
            </a:pPr>
            <a:r>
              <a:rPr lang="es-ES" sz="1400" dirty="0"/>
              <a:t>Integrar nuevos elementos en los informes financieros.</a:t>
            </a:r>
            <a:endParaRPr lang="en-US" sz="1400" dirty="0"/>
          </a:p>
          <a:p>
            <a:pPr marL="514350" lvl="0" indent="-514350">
              <a:lnSpc>
                <a:spcPct val="110000"/>
              </a:lnSpc>
              <a:buFont typeface="+mj-lt"/>
              <a:buAutoNum type="arabicPeriod"/>
            </a:pPr>
            <a:r>
              <a:rPr lang="es-MX" sz="1400" dirty="0"/>
              <a:t>La fidelidad en la transferencia de fondos a las organizaciones superiores</a:t>
            </a:r>
            <a:endParaRPr lang="en-US" sz="1400" dirty="0"/>
          </a:p>
          <a:p>
            <a:pPr>
              <a:lnSpc>
                <a:spcPct val="110000"/>
              </a:lnSpc>
            </a:pPr>
            <a:endParaRPr lang="es-ES_tradnl" sz="1000" dirty="0"/>
          </a:p>
        </p:txBody>
      </p:sp>
    </p:spTree>
    <p:extLst>
      <p:ext uri="{BB962C8B-B14F-4D97-AF65-F5344CB8AC3E}">
        <p14:creationId xmlns:p14="http://schemas.microsoft.com/office/powerpoint/2010/main" val="5359501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BE425-52BA-554F-838E-CA68ED32E429}"/>
              </a:ext>
            </a:extLst>
          </p:cNvPr>
          <p:cNvSpPr>
            <a:spLocks noGrp="1"/>
          </p:cNvSpPr>
          <p:nvPr>
            <p:ph type="title"/>
          </p:nvPr>
        </p:nvSpPr>
        <p:spPr>
          <a:xfrm>
            <a:off x="484710" y="452718"/>
            <a:ext cx="7055380" cy="2403024"/>
          </a:xfrm>
        </p:spPr>
        <p:txBody>
          <a:bodyPr>
            <a:normAutofit/>
          </a:bodyPr>
          <a:lstStyle/>
          <a:p>
            <a:pPr marL="514350" lvl="0" indent="-514350"/>
            <a:br>
              <a:rPr lang="en-US" sz="3200" dirty="0"/>
            </a:br>
            <a:r>
              <a:rPr lang="es-MX" sz="3200" dirty="0"/>
              <a:t>Los modelos de reconciliaciones bancarias. </a:t>
            </a:r>
            <a:br>
              <a:rPr lang="en-US" sz="3200" dirty="0"/>
            </a:br>
            <a:endParaRPr lang="es-ES_tradnl" sz="3200" dirty="0"/>
          </a:p>
        </p:txBody>
      </p:sp>
      <p:sp>
        <p:nvSpPr>
          <p:cNvPr id="3" name="Content Placeholder 2">
            <a:extLst>
              <a:ext uri="{FF2B5EF4-FFF2-40B4-BE49-F238E27FC236}">
                <a16:creationId xmlns:a16="http://schemas.microsoft.com/office/drawing/2014/main" id="{35DBFF1D-A1BB-C346-A047-5B298C2F7DBE}"/>
              </a:ext>
            </a:extLst>
          </p:cNvPr>
          <p:cNvSpPr>
            <a:spLocks noGrp="1"/>
          </p:cNvSpPr>
          <p:nvPr>
            <p:ph idx="1"/>
          </p:nvPr>
        </p:nvSpPr>
        <p:spPr>
          <a:xfrm>
            <a:off x="1011316" y="2855742"/>
            <a:ext cx="6711654" cy="1328121"/>
          </a:xfrm>
        </p:spPr>
        <p:txBody>
          <a:bodyPr>
            <a:noAutofit/>
          </a:bodyPr>
          <a:lstStyle/>
          <a:p>
            <a:r>
              <a:rPr lang="es-ES_tradnl" sz="2800" dirty="0"/>
              <a:t>El tesorero debe conciliar la cuenta de la iglesia con el banco al cierre de cada mes.</a:t>
            </a:r>
          </a:p>
        </p:txBody>
      </p:sp>
    </p:spTree>
    <p:extLst>
      <p:ext uri="{BB962C8B-B14F-4D97-AF65-F5344CB8AC3E}">
        <p14:creationId xmlns:p14="http://schemas.microsoft.com/office/powerpoint/2010/main" val="24792528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63EBF-94B2-B348-9E7D-F03819F230DA}"/>
              </a:ext>
            </a:extLst>
          </p:cNvPr>
          <p:cNvSpPr>
            <a:spLocks noGrp="1"/>
          </p:cNvSpPr>
          <p:nvPr>
            <p:ph type="title"/>
          </p:nvPr>
        </p:nvSpPr>
        <p:spPr>
          <a:xfrm>
            <a:off x="1286328" y="366421"/>
            <a:ext cx="6571343" cy="1126714"/>
          </a:xfrm>
        </p:spPr>
        <p:txBody>
          <a:bodyPr>
            <a:noAutofit/>
          </a:bodyPr>
          <a:lstStyle/>
          <a:p>
            <a:pPr marL="11113" lvl="0" indent="-11113"/>
            <a:r>
              <a:rPr lang="es-MX" sz="2800" dirty="0"/>
              <a:t> Preparar las formas y cumplir con las declaraciones fiscales.</a:t>
            </a:r>
            <a:br>
              <a:rPr lang="en-US" sz="2800" dirty="0"/>
            </a:br>
            <a:endParaRPr lang="es-ES_tradnl" sz="2800" dirty="0"/>
          </a:p>
        </p:txBody>
      </p:sp>
      <p:sp>
        <p:nvSpPr>
          <p:cNvPr id="3" name="Content Placeholder 2">
            <a:extLst>
              <a:ext uri="{FF2B5EF4-FFF2-40B4-BE49-F238E27FC236}">
                <a16:creationId xmlns:a16="http://schemas.microsoft.com/office/drawing/2014/main" id="{E428BC60-F321-8A4D-A9C5-F0758E3BFC85}"/>
              </a:ext>
            </a:extLst>
          </p:cNvPr>
          <p:cNvSpPr>
            <a:spLocks noGrp="1"/>
          </p:cNvSpPr>
          <p:nvPr>
            <p:ph idx="1"/>
          </p:nvPr>
        </p:nvSpPr>
        <p:spPr/>
        <p:txBody>
          <a:bodyPr/>
          <a:lstStyle/>
          <a:p>
            <a:r>
              <a:rPr lang="es-ES_tradnl" dirty="0"/>
              <a:t>Formas 1099 para ingresos misceláneos </a:t>
            </a:r>
          </a:p>
          <a:p>
            <a:r>
              <a:rPr lang="es-ES_tradnl" dirty="0"/>
              <a:t>Recibos para donantes</a:t>
            </a:r>
          </a:p>
          <a:p>
            <a:endParaRPr lang="es-ES_tradnl" dirty="0"/>
          </a:p>
        </p:txBody>
      </p:sp>
    </p:spTree>
    <p:extLst>
      <p:ext uri="{BB962C8B-B14F-4D97-AF65-F5344CB8AC3E}">
        <p14:creationId xmlns:p14="http://schemas.microsoft.com/office/powerpoint/2010/main" val="20845019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3ECC5-DFE7-C241-96C8-C4B4236ADAD8}"/>
              </a:ext>
            </a:extLst>
          </p:cNvPr>
          <p:cNvSpPr>
            <a:spLocks noGrp="1"/>
          </p:cNvSpPr>
          <p:nvPr>
            <p:ph type="title"/>
          </p:nvPr>
        </p:nvSpPr>
        <p:spPr>
          <a:xfrm>
            <a:off x="414371" y="129162"/>
            <a:ext cx="7280656" cy="1587096"/>
          </a:xfrm>
        </p:spPr>
        <p:txBody>
          <a:bodyPr>
            <a:noAutofit/>
          </a:bodyPr>
          <a:lstStyle/>
          <a:p>
            <a:pPr marL="514350" lvl="0" indent="-514350"/>
            <a:r>
              <a:rPr lang="es-ES" sz="3200" dirty="0"/>
              <a:t>Sistema de informes financieros de la iglesia adecuado a las necesidades. </a:t>
            </a:r>
            <a:endParaRPr lang="es-ES_tradnl" sz="3200" dirty="0"/>
          </a:p>
        </p:txBody>
      </p:sp>
      <p:sp>
        <p:nvSpPr>
          <p:cNvPr id="3" name="Content Placeholder 2">
            <a:extLst>
              <a:ext uri="{FF2B5EF4-FFF2-40B4-BE49-F238E27FC236}">
                <a16:creationId xmlns:a16="http://schemas.microsoft.com/office/drawing/2014/main" id="{7377BF6A-A3A4-0743-AA09-BC7844BD77F2}"/>
              </a:ext>
            </a:extLst>
          </p:cNvPr>
          <p:cNvSpPr>
            <a:spLocks noGrp="1"/>
          </p:cNvSpPr>
          <p:nvPr>
            <p:ph idx="1"/>
          </p:nvPr>
        </p:nvSpPr>
        <p:spPr>
          <a:xfrm>
            <a:off x="827700" y="2052926"/>
            <a:ext cx="7767660" cy="2941106"/>
          </a:xfrm>
        </p:spPr>
        <p:txBody>
          <a:bodyPr>
            <a:normAutofit/>
          </a:bodyPr>
          <a:lstStyle/>
          <a:p>
            <a:r>
              <a:rPr lang="es-ES_tradnl" sz="2800" dirty="0"/>
              <a:t>Los informes financieros deben ser presentados de acuerdo al tamaño de la iglesia, la cantidad de miembros, la capacidad del personal de tesorería para generar la información y la capacidad de los miembros para recibir la </a:t>
            </a:r>
            <a:r>
              <a:rPr lang="es-ES_tradnl" sz="2800" dirty="0" err="1"/>
              <a:t>informaci</a:t>
            </a:r>
            <a:r>
              <a:rPr lang="en-US" sz="2800" dirty="0" err="1"/>
              <a:t>ó</a:t>
            </a:r>
            <a:r>
              <a:rPr lang="es-ES_tradnl" sz="2800" dirty="0"/>
              <a:t>n.</a:t>
            </a:r>
          </a:p>
        </p:txBody>
      </p:sp>
    </p:spTree>
    <p:extLst>
      <p:ext uri="{BB962C8B-B14F-4D97-AF65-F5344CB8AC3E}">
        <p14:creationId xmlns:p14="http://schemas.microsoft.com/office/powerpoint/2010/main" val="5913422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_tradnl"/>
          </a:p>
        </p:txBody>
      </p:sp>
      <p:sp>
        <p:nvSpPr>
          <p:cNvPr id="3" name="Marcador de contenido 2"/>
          <p:cNvSpPr>
            <a:spLocks noGrp="1"/>
          </p:cNvSpPr>
          <p:nvPr>
            <p:ph idx="1"/>
          </p:nvPr>
        </p:nvSpPr>
        <p:spPr>
          <a:xfrm>
            <a:off x="827700" y="2052926"/>
            <a:ext cx="7204952" cy="2547210"/>
          </a:xfrm>
        </p:spPr>
        <p:txBody>
          <a:bodyPr>
            <a:normAutofit/>
          </a:bodyPr>
          <a:lstStyle/>
          <a:p>
            <a:r>
              <a:rPr lang="es-ES_tradnl" sz="2800" dirty="0"/>
              <a:t>Los informes siempre deben arrojar la información financiera de manera real. </a:t>
            </a:r>
          </a:p>
        </p:txBody>
      </p:sp>
    </p:spTree>
    <p:extLst>
      <p:ext uri="{BB962C8B-B14F-4D97-AF65-F5344CB8AC3E}">
        <p14:creationId xmlns:p14="http://schemas.microsoft.com/office/powerpoint/2010/main" val="17165164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0ECC9-AF93-DB4F-ABC1-A44AA652E54E}"/>
              </a:ext>
            </a:extLst>
          </p:cNvPr>
          <p:cNvSpPr>
            <a:spLocks noGrp="1"/>
          </p:cNvSpPr>
          <p:nvPr>
            <p:ph type="title"/>
          </p:nvPr>
        </p:nvSpPr>
        <p:spPr/>
        <p:txBody>
          <a:bodyPr>
            <a:normAutofit fontScale="90000"/>
          </a:bodyPr>
          <a:lstStyle/>
          <a:p>
            <a:pPr marL="514350" lvl="0" indent="-514350"/>
            <a:r>
              <a:rPr lang="es-ES" sz="3200" dirty="0"/>
              <a:t>Integrar nuevos elementos en los informes financieros.</a:t>
            </a:r>
            <a:endParaRPr lang="es-ES_tradnl" sz="3200" dirty="0"/>
          </a:p>
        </p:txBody>
      </p:sp>
      <p:sp>
        <p:nvSpPr>
          <p:cNvPr id="3" name="Content Placeholder 2">
            <a:extLst>
              <a:ext uri="{FF2B5EF4-FFF2-40B4-BE49-F238E27FC236}">
                <a16:creationId xmlns:a16="http://schemas.microsoft.com/office/drawing/2014/main" id="{5DC91247-227F-764D-AFE7-3D121334F27E}"/>
              </a:ext>
            </a:extLst>
          </p:cNvPr>
          <p:cNvSpPr>
            <a:spLocks noGrp="1"/>
          </p:cNvSpPr>
          <p:nvPr>
            <p:ph idx="1"/>
          </p:nvPr>
        </p:nvSpPr>
        <p:spPr>
          <a:xfrm>
            <a:off x="737407" y="1690689"/>
            <a:ext cx="7669186" cy="4195481"/>
          </a:xfrm>
        </p:spPr>
        <p:txBody>
          <a:bodyPr>
            <a:noAutofit/>
          </a:bodyPr>
          <a:lstStyle/>
          <a:p>
            <a:pPr marL="0" indent="0" algn="ctr">
              <a:buNone/>
            </a:pPr>
            <a:r>
              <a:rPr lang="es-ES_tradnl" sz="2800" dirty="0"/>
              <a:t>La información financiera pueden rebelar datos estadísticos tales como:</a:t>
            </a:r>
          </a:p>
          <a:p>
            <a:pPr marL="0" indent="0" algn="ctr">
              <a:buNone/>
            </a:pPr>
            <a:endParaRPr lang="es-ES_tradnl" sz="2800" dirty="0"/>
          </a:p>
          <a:p>
            <a:r>
              <a:rPr lang="es-ES_tradnl" sz="2800" dirty="0"/>
              <a:t>Porcentaje de crecimiento en relación con el a</a:t>
            </a:r>
            <a:r>
              <a:rPr lang="en-US" sz="2800" dirty="0" err="1"/>
              <a:t>ñ</a:t>
            </a:r>
            <a:r>
              <a:rPr lang="es-ES_tradnl" sz="2800" dirty="0"/>
              <a:t>o anterior.</a:t>
            </a:r>
          </a:p>
          <a:p>
            <a:r>
              <a:rPr lang="es-ES_tradnl" sz="2800" dirty="0"/>
              <a:t>Relación de ingresos con la inflación. </a:t>
            </a:r>
          </a:p>
          <a:p>
            <a:r>
              <a:rPr lang="es-ES_tradnl" sz="2800" dirty="0"/>
              <a:t>Relación ingresos con el presupuesto.</a:t>
            </a:r>
          </a:p>
        </p:txBody>
      </p:sp>
    </p:spTree>
    <p:extLst>
      <p:ext uri="{BB962C8B-B14F-4D97-AF65-F5344CB8AC3E}">
        <p14:creationId xmlns:p14="http://schemas.microsoft.com/office/powerpoint/2010/main" val="3351010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72CA8-B232-7647-A046-9E1054CCCA69}"/>
              </a:ext>
            </a:extLst>
          </p:cNvPr>
          <p:cNvSpPr>
            <a:spLocks noGrp="1"/>
          </p:cNvSpPr>
          <p:nvPr>
            <p:ph type="title"/>
          </p:nvPr>
        </p:nvSpPr>
        <p:spPr>
          <a:xfrm>
            <a:off x="1286328" y="399407"/>
            <a:ext cx="6571343" cy="1049235"/>
          </a:xfrm>
        </p:spPr>
        <p:txBody>
          <a:bodyPr>
            <a:normAutofit fontScale="90000"/>
          </a:bodyPr>
          <a:lstStyle/>
          <a:p>
            <a:r>
              <a:rPr lang="es-MX" sz="2800" dirty="0"/>
              <a:t>La fidelidad en la transferencia de fondos a las organizaciones superiores</a:t>
            </a:r>
            <a:endParaRPr lang="es-ES_tradnl" sz="2800" dirty="0"/>
          </a:p>
        </p:txBody>
      </p:sp>
      <p:sp>
        <p:nvSpPr>
          <p:cNvPr id="3" name="Content Placeholder 2">
            <a:extLst>
              <a:ext uri="{FF2B5EF4-FFF2-40B4-BE49-F238E27FC236}">
                <a16:creationId xmlns:a16="http://schemas.microsoft.com/office/drawing/2014/main" id="{95BFD07A-51EA-3540-85D0-C69F87D7B0A0}"/>
              </a:ext>
            </a:extLst>
          </p:cNvPr>
          <p:cNvSpPr>
            <a:spLocks noGrp="1"/>
          </p:cNvSpPr>
          <p:nvPr>
            <p:ph idx="1"/>
          </p:nvPr>
        </p:nvSpPr>
        <p:spPr>
          <a:xfrm>
            <a:off x="828436" y="1853248"/>
            <a:ext cx="6711654" cy="2279924"/>
          </a:xfrm>
        </p:spPr>
        <p:txBody>
          <a:bodyPr>
            <a:normAutofit/>
          </a:bodyPr>
          <a:lstStyle/>
          <a:p>
            <a:endParaRPr lang="es-ES_tradnl" sz="2800" dirty="0"/>
          </a:p>
          <a:p>
            <a:r>
              <a:rPr lang="es-ES_tradnl" sz="2800" dirty="0"/>
              <a:t>Se espera que el tesorero envíe la remesa en el tiempo requerido por la conferencia.</a:t>
            </a:r>
          </a:p>
        </p:txBody>
      </p:sp>
    </p:spTree>
    <p:extLst>
      <p:ext uri="{BB962C8B-B14F-4D97-AF65-F5344CB8AC3E}">
        <p14:creationId xmlns:p14="http://schemas.microsoft.com/office/powerpoint/2010/main" val="300566232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_tradnl" dirty="0"/>
          </a:p>
        </p:txBody>
      </p:sp>
      <p:sp>
        <p:nvSpPr>
          <p:cNvPr id="3" name="Marcador de contenido 2"/>
          <p:cNvSpPr>
            <a:spLocks noGrp="1"/>
          </p:cNvSpPr>
          <p:nvPr>
            <p:ph idx="1"/>
          </p:nvPr>
        </p:nvSpPr>
        <p:spPr/>
        <p:txBody>
          <a:bodyPr>
            <a:normAutofit/>
          </a:bodyPr>
          <a:lstStyle/>
          <a:p>
            <a:r>
              <a:rPr lang="es-ES_tradnl" sz="2800" dirty="0"/>
              <a:t>Fondos especiales dedicados a proyectos  de la conferencia o la iglesia mundial, deben ser enviados a la mayor brevedad posible.</a:t>
            </a:r>
          </a:p>
        </p:txBody>
      </p:sp>
    </p:spTree>
    <p:extLst>
      <p:ext uri="{BB962C8B-B14F-4D97-AF65-F5344CB8AC3E}">
        <p14:creationId xmlns:p14="http://schemas.microsoft.com/office/powerpoint/2010/main" val="20599314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989291A-74DD-7447-9C92-CDE5476B6AEF}"/>
              </a:ext>
            </a:extLst>
          </p:cNvPr>
          <p:cNvSpPr>
            <a:spLocks noGrp="1"/>
          </p:cNvSpPr>
          <p:nvPr>
            <p:ph type="ctrTitle"/>
          </p:nvPr>
        </p:nvSpPr>
        <p:spPr>
          <a:xfrm>
            <a:off x="866442" y="1447801"/>
            <a:ext cx="6620968" cy="1309467"/>
          </a:xfrm>
        </p:spPr>
        <p:txBody>
          <a:bodyPr/>
          <a:lstStyle/>
          <a:p>
            <a:r>
              <a:rPr lang="es-ES_tradnl" sz="3200" dirty="0"/>
              <a:t>Interacciones: preguntas y comentarios</a:t>
            </a:r>
          </a:p>
        </p:txBody>
      </p:sp>
      <p:sp>
        <p:nvSpPr>
          <p:cNvPr id="5" name="Subtitle 4">
            <a:extLst>
              <a:ext uri="{FF2B5EF4-FFF2-40B4-BE49-F238E27FC236}">
                <a16:creationId xmlns:a16="http://schemas.microsoft.com/office/drawing/2014/main" id="{E619987C-0583-0043-AC8F-270CA1366839}"/>
              </a:ext>
            </a:extLst>
          </p:cNvPr>
          <p:cNvSpPr>
            <a:spLocks noGrp="1"/>
          </p:cNvSpPr>
          <p:nvPr>
            <p:ph type="subTitle" idx="1"/>
          </p:nvPr>
        </p:nvSpPr>
        <p:spPr/>
        <p:txBody>
          <a:bodyPr/>
          <a:lstStyle/>
          <a:p>
            <a:endParaRPr lang="es-ES_tradnl" dirty="0"/>
          </a:p>
        </p:txBody>
      </p:sp>
    </p:spTree>
    <p:extLst>
      <p:ext uri="{BB962C8B-B14F-4D97-AF65-F5344CB8AC3E}">
        <p14:creationId xmlns:p14="http://schemas.microsoft.com/office/powerpoint/2010/main" val="427156861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C00EB6A-E224-B448-9FC8-6D7CF6FC8CD1}"/>
              </a:ext>
            </a:extLst>
          </p:cNvPr>
          <p:cNvSpPr>
            <a:spLocks noGrp="1"/>
          </p:cNvSpPr>
          <p:nvPr>
            <p:ph type="ctrTitle"/>
          </p:nvPr>
        </p:nvSpPr>
        <p:spPr>
          <a:xfrm>
            <a:off x="866442" y="1447802"/>
            <a:ext cx="6620968" cy="1267264"/>
          </a:xfrm>
        </p:spPr>
        <p:txBody>
          <a:bodyPr>
            <a:normAutofit fontScale="90000"/>
          </a:bodyPr>
          <a:lstStyle/>
          <a:p>
            <a:r>
              <a:rPr lang="es-ES_tradnl" sz="3200" dirty="0"/>
              <a:t>Al final se llenar</a:t>
            </a:r>
            <a:r>
              <a:rPr lang="en-US" sz="3200" dirty="0" err="1"/>
              <a:t>á</a:t>
            </a:r>
            <a:r>
              <a:rPr lang="es-ES_tradnl" sz="3200" dirty="0"/>
              <a:t> cuestionario para medir aprovechamiento</a:t>
            </a:r>
          </a:p>
        </p:txBody>
      </p:sp>
      <p:sp>
        <p:nvSpPr>
          <p:cNvPr id="5" name="Subtitle 4">
            <a:extLst>
              <a:ext uri="{FF2B5EF4-FFF2-40B4-BE49-F238E27FC236}">
                <a16:creationId xmlns:a16="http://schemas.microsoft.com/office/drawing/2014/main" id="{F2DB0833-AF54-F745-BFA1-E24777F756D2}"/>
              </a:ext>
            </a:extLst>
          </p:cNvPr>
          <p:cNvSpPr>
            <a:spLocks noGrp="1"/>
          </p:cNvSpPr>
          <p:nvPr>
            <p:ph type="subTitle" idx="1"/>
          </p:nvPr>
        </p:nvSpPr>
        <p:spPr/>
        <p:txBody>
          <a:bodyPr/>
          <a:lstStyle/>
          <a:p>
            <a:endParaRPr lang="es-ES_tradnl"/>
          </a:p>
        </p:txBody>
      </p:sp>
    </p:spTree>
    <p:extLst>
      <p:ext uri="{BB962C8B-B14F-4D97-AF65-F5344CB8AC3E}">
        <p14:creationId xmlns:p14="http://schemas.microsoft.com/office/powerpoint/2010/main" val="2308264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54F891EB-ED45-44C3-95D6-FFB2EC07FA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7"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8">
            <a:extLst>
              <a:ext uri="{FF2B5EF4-FFF2-40B4-BE49-F238E27FC236}">
                <a16:creationId xmlns:a16="http://schemas.microsoft.com/office/drawing/2014/main" id="{2EA385B8-7C85-4CE0-AE3A-00EB627B34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ítulo 1"/>
          <p:cNvSpPr>
            <a:spLocks noGrp="1"/>
          </p:cNvSpPr>
          <p:nvPr>
            <p:ph type="title"/>
          </p:nvPr>
        </p:nvSpPr>
        <p:spPr>
          <a:xfrm>
            <a:off x="609153" y="804519"/>
            <a:ext cx="2431365" cy="4431360"/>
          </a:xfrm>
        </p:spPr>
        <p:txBody>
          <a:bodyPr anchor="ctr">
            <a:normAutofit/>
          </a:bodyPr>
          <a:lstStyle/>
          <a:p>
            <a:r>
              <a:rPr lang="es-ES_tradnl" sz="2700"/>
              <a:t>Los estados financieros</a:t>
            </a:r>
          </a:p>
        </p:txBody>
      </p:sp>
      <p:cxnSp>
        <p:nvCxnSpPr>
          <p:cNvPr id="21" name="Straight Connector 20">
            <a:extLst>
              <a:ext uri="{FF2B5EF4-FFF2-40B4-BE49-F238E27FC236}">
                <a16:creationId xmlns:a16="http://schemas.microsoft.com/office/drawing/2014/main" id="{19AF263B-E208-40DF-A182-5193478DCFA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58867" y="890353"/>
            <a:ext cx="0" cy="457200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Marcador de contenido 2"/>
          <p:cNvSpPr>
            <a:spLocks noGrp="1"/>
          </p:cNvSpPr>
          <p:nvPr>
            <p:ph idx="1"/>
          </p:nvPr>
        </p:nvSpPr>
        <p:spPr>
          <a:xfrm>
            <a:off x="3478397" y="804520"/>
            <a:ext cx="4576919" cy="4431359"/>
          </a:xfrm>
        </p:spPr>
        <p:txBody>
          <a:bodyPr anchor="ctr">
            <a:normAutofit/>
          </a:bodyPr>
          <a:lstStyle/>
          <a:p>
            <a:pPr marL="0" indent="0">
              <a:buNone/>
            </a:pPr>
            <a:r>
              <a:rPr lang="es-ES_tradnl"/>
              <a:t>“Los estados financieros son informes y documentos con información económica, de un individuo o entidad. Estos informes exponen la situación económica en que se encuentra una empresa (una iglesia), as</a:t>
            </a:r>
            <a:r>
              <a:rPr lang="en-US"/>
              <a:t>í </a:t>
            </a:r>
            <a:r>
              <a:rPr lang="es-ES_tradnl"/>
              <a:t>como la variaciones y evoluciones sufridas durante un período de tiempo determinado.</a:t>
            </a:r>
            <a:br>
              <a:rPr lang="es-ES_tradnl"/>
            </a:br>
            <a:br>
              <a:rPr lang="es-ES_tradnl"/>
            </a:br>
            <a:r>
              <a:rPr lang="es-ES_tradnl"/>
              <a:t>Fuente: </a:t>
            </a:r>
            <a:r>
              <a:rPr lang="es-ES_tradnl">
                <a:hlinkClick r:id="rId2"/>
              </a:rPr>
              <a:t>https://concepto.de/estados-financieros/#ixzz5y2tcFqzk</a:t>
            </a:r>
            <a:endParaRPr lang="es-ES_tradnl"/>
          </a:p>
        </p:txBody>
      </p:sp>
      <p:pic>
        <p:nvPicPr>
          <p:cNvPr id="15" name="Picture 22">
            <a:extLst>
              <a:ext uri="{FF2B5EF4-FFF2-40B4-BE49-F238E27FC236}">
                <a16:creationId xmlns:a16="http://schemas.microsoft.com/office/drawing/2014/main" id="{DCC0100C-A457-45B1-8A8B-8740F43EC15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spTree>
    <p:extLst>
      <p:ext uri="{BB962C8B-B14F-4D97-AF65-F5344CB8AC3E}">
        <p14:creationId xmlns:p14="http://schemas.microsoft.com/office/powerpoint/2010/main" val="1094582070"/>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4F891EB-ED45-44C3-95D6-FFB2EC07FA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7"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EA385B8-7C85-4CE0-AE3A-00EB627B34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ítulo 1"/>
          <p:cNvSpPr>
            <a:spLocks noGrp="1"/>
          </p:cNvSpPr>
          <p:nvPr>
            <p:ph type="title"/>
          </p:nvPr>
        </p:nvSpPr>
        <p:spPr>
          <a:xfrm>
            <a:off x="609153" y="804519"/>
            <a:ext cx="2431365" cy="4431360"/>
          </a:xfrm>
        </p:spPr>
        <p:txBody>
          <a:bodyPr anchor="ctr">
            <a:normAutofit/>
          </a:bodyPr>
          <a:lstStyle/>
          <a:p>
            <a:r>
              <a:rPr lang="es-ES_tradnl" sz="2700"/>
              <a:t>Los estados financieros</a:t>
            </a:r>
          </a:p>
        </p:txBody>
      </p:sp>
      <p:cxnSp>
        <p:nvCxnSpPr>
          <p:cNvPr id="12" name="Straight Connector 11">
            <a:extLst>
              <a:ext uri="{FF2B5EF4-FFF2-40B4-BE49-F238E27FC236}">
                <a16:creationId xmlns:a16="http://schemas.microsoft.com/office/drawing/2014/main" id="{19AF263B-E208-40DF-A182-5193478DCFA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58867" y="890353"/>
            <a:ext cx="0" cy="457200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Marcador de contenido 2"/>
          <p:cNvSpPr>
            <a:spLocks noGrp="1"/>
          </p:cNvSpPr>
          <p:nvPr>
            <p:ph idx="1"/>
          </p:nvPr>
        </p:nvSpPr>
        <p:spPr>
          <a:xfrm>
            <a:off x="3478397" y="804520"/>
            <a:ext cx="4576919" cy="4431359"/>
          </a:xfrm>
        </p:spPr>
        <p:txBody>
          <a:bodyPr anchor="ctr">
            <a:normAutofit/>
          </a:bodyPr>
          <a:lstStyle/>
          <a:p>
            <a:r>
              <a:rPr lang="es-ES_tradnl"/>
              <a:t>“Son el reflejo de la contabilidad de una empresa y muestran la estructura económica de ésta. En los estados financieros se plasman las actividades económicas que se realizan en la empresa durante un determinado período”.</a:t>
            </a:r>
          </a:p>
          <a:p>
            <a:pPr marL="0" indent="0">
              <a:buNone/>
            </a:pPr>
            <a:r>
              <a:rPr lang="es-ES_tradnl"/>
              <a:t>Andrés Sevilla </a:t>
            </a:r>
          </a:p>
        </p:txBody>
      </p:sp>
      <p:pic>
        <p:nvPicPr>
          <p:cNvPr id="14" name="Picture 13">
            <a:extLst>
              <a:ext uri="{FF2B5EF4-FFF2-40B4-BE49-F238E27FC236}">
                <a16:creationId xmlns:a16="http://schemas.microsoft.com/office/drawing/2014/main" id="{DCC0100C-A457-45B1-8A8B-8740F43EC15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spTree>
    <p:extLst>
      <p:ext uri="{BB962C8B-B14F-4D97-AF65-F5344CB8AC3E}">
        <p14:creationId xmlns:p14="http://schemas.microsoft.com/office/powerpoint/2010/main" val="1293837571"/>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5B0BB24-CF19-4E6C-AFC4-A0F18438D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557106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3438CEF5-63E3-4928-9F1C-395224D24D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83" y="0"/>
            <a:ext cx="9146155" cy="6122584"/>
          </a:xfrm>
          <a:prstGeom prst="rect">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F525510-8BC9-C845-B69A-A7743F22BA44}"/>
              </a:ext>
            </a:extLst>
          </p:cNvPr>
          <p:cNvSpPr>
            <a:spLocks noGrp="1"/>
          </p:cNvSpPr>
          <p:nvPr>
            <p:ph type="title"/>
          </p:nvPr>
        </p:nvSpPr>
        <p:spPr>
          <a:xfrm>
            <a:off x="1088684" y="1040302"/>
            <a:ext cx="7202456" cy="1020229"/>
          </a:xfrm>
        </p:spPr>
        <p:txBody>
          <a:bodyPr>
            <a:normAutofit/>
          </a:bodyPr>
          <a:lstStyle/>
          <a:p>
            <a:pPr marL="514350" lvl="0" indent="-514350"/>
            <a:r>
              <a:rPr lang="es-ES_tradnl" sz="2200"/>
              <a:t>La importancia de los estados financieros, origen y ética en la elaboración</a:t>
            </a:r>
            <a:br>
              <a:rPr lang="es-ES_tradnl" sz="2200"/>
            </a:br>
            <a:endParaRPr lang="es-ES_tradnl" sz="2200"/>
          </a:p>
        </p:txBody>
      </p:sp>
      <p:cxnSp>
        <p:nvCxnSpPr>
          <p:cNvPr id="12" name="Straight Connector 11">
            <a:extLst>
              <a:ext uri="{FF2B5EF4-FFF2-40B4-BE49-F238E27FC236}">
                <a16:creationId xmlns:a16="http://schemas.microsoft.com/office/drawing/2014/main" id="{F328CB6C-F677-4C0B-9EE8-4D1C44DDF8D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92742" y="2081620"/>
            <a:ext cx="7186496"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3" name="Content Placeholder 2">
            <a:extLst>
              <a:ext uri="{FF2B5EF4-FFF2-40B4-BE49-F238E27FC236}">
                <a16:creationId xmlns:a16="http://schemas.microsoft.com/office/drawing/2014/main" id="{BDB057E8-15C0-6346-B0B3-573A9A7D279A}"/>
              </a:ext>
            </a:extLst>
          </p:cNvPr>
          <p:cNvSpPr>
            <a:spLocks noGrp="1"/>
          </p:cNvSpPr>
          <p:nvPr>
            <p:ph idx="1"/>
          </p:nvPr>
        </p:nvSpPr>
        <p:spPr>
          <a:xfrm>
            <a:off x="1088685" y="2355536"/>
            <a:ext cx="7077303" cy="3215530"/>
          </a:xfrm>
        </p:spPr>
        <p:txBody>
          <a:bodyPr>
            <a:normAutofit/>
          </a:bodyPr>
          <a:lstStyle/>
          <a:p>
            <a:r>
              <a:rPr lang="es-ES_tradnl"/>
              <a:t>Los estados financieros presentan una radiografía de la institución, mediante los cuales se puede determinar su salud financiera o su condición de peligro. </a:t>
            </a:r>
          </a:p>
        </p:txBody>
      </p:sp>
      <p:sp>
        <p:nvSpPr>
          <p:cNvPr id="14" name="Rectangle 13">
            <a:extLst>
              <a:ext uri="{FF2B5EF4-FFF2-40B4-BE49-F238E27FC236}">
                <a16:creationId xmlns:a16="http://schemas.microsoft.com/office/drawing/2014/main" id="{A72CA9B9-8D14-4AF2-934E-21FE4A339E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6122584"/>
            <a:ext cx="9143772" cy="735415"/>
          </a:xfrm>
          <a:prstGeom prst="rect">
            <a:avLst/>
          </a:prstGeom>
          <a:solidFill>
            <a:schemeClr val="accent1"/>
          </a:solidFill>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29720291"/>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54F891EB-ED45-44C3-95D6-FFB2EC07FA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7"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2EA385B8-7C85-4CE0-AE3A-00EB627B34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ítulo 1"/>
          <p:cNvSpPr>
            <a:spLocks noGrp="1"/>
          </p:cNvSpPr>
          <p:nvPr>
            <p:ph type="title"/>
          </p:nvPr>
        </p:nvSpPr>
        <p:spPr>
          <a:xfrm>
            <a:off x="609153" y="804519"/>
            <a:ext cx="2431365" cy="4431360"/>
          </a:xfrm>
        </p:spPr>
        <p:txBody>
          <a:bodyPr vert="horz" lIns="91440" tIns="45720" rIns="91440" bIns="0" rtlCol="0" anchor="ctr">
            <a:normAutofit/>
          </a:bodyPr>
          <a:lstStyle/>
          <a:p>
            <a:pPr defTabSz="914400"/>
            <a:br>
              <a:rPr lang="en-US" sz="2700"/>
            </a:br>
            <a:r>
              <a:rPr lang="en-US" sz="2700"/>
              <a:t>Los estados financieros</a:t>
            </a:r>
          </a:p>
        </p:txBody>
      </p:sp>
      <p:cxnSp>
        <p:nvCxnSpPr>
          <p:cNvPr id="37" name="Straight Connector 36">
            <a:extLst>
              <a:ext uri="{FF2B5EF4-FFF2-40B4-BE49-F238E27FC236}">
                <a16:creationId xmlns:a16="http://schemas.microsoft.com/office/drawing/2014/main" id="{19AF263B-E208-40DF-A182-5193478DCFA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58867" y="890353"/>
            <a:ext cx="0" cy="457200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Marcador de contenido 2"/>
          <p:cNvSpPr>
            <a:spLocks noGrp="1"/>
          </p:cNvSpPr>
          <p:nvPr>
            <p:ph idx="1"/>
          </p:nvPr>
        </p:nvSpPr>
        <p:spPr>
          <a:xfrm>
            <a:off x="3478397" y="804520"/>
            <a:ext cx="4576919" cy="4431359"/>
          </a:xfrm>
        </p:spPr>
        <p:txBody>
          <a:bodyPr vert="horz" lIns="91440" tIns="91440" rIns="91440" bIns="91440" rtlCol="0" anchor="ctr">
            <a:normAutofit/>
          </a:bodyPr>
          <a:lstStyle/>
          <a:p>
            <a:pPr marL="0" indent="0" defTabSz="914400">
              <a:buNone/>
            </a:pPr>
            <a:r>
              <a:rPr lang="en-US" cap="all"/>
              <a:t>Nacen de la necesidad de presentar la información financiera que refleje su verdadera realidad.</a:t>
            </a:r>
          </a:p>
        </p:txBody>
      </p:sp>
      <p:pic>
        <p:nvPicPr>
          <p:cNvPr id="39" name="Picture 38">
            <a:extLst>
              <a:ext uri="{FF2B5EF4-FFF2-40B4-BE49-F238E27FC236}">
                <a16:creationId xmlns:a16="http://schemas.microsoft.com/office/drawing/2014/main" id="{DCC0100C-A457-45B1-8A8B-8740F43EC15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spTree>
    <p:extLst>
      <p:ext uri="{BB962C8B-B14F-4D97-AF65-F5344CB8AC3E}">
        <p14:creationId xmlns:p14="http://schemas.microsoft.com/office/powerpoint/2010/main" val="1007152491"/>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id="{A5B0BB24-CF19-4E6C-AFC4-A0F18438D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557106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6" name="Rectangle 9">
            <a:extLst>
              <a:ext uri="{FF2B5EF4-FFF2-40B4-BE49-F238E27FC236}">
                <a16:creationId xmlns:a16="http://schemas.microsoft.com/office/drawing/2014/main" id="{3438CEF5-63E3-4928-9F1C-395224D24D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83" y="0"/>
            <a:ext cx="9146155" cy="6122584"/>
          </a:xfrm>
          <a:prstGeom prst="rect">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ítulo 1"/>
          <p:cNvSpPr>
            <a:spLocks noGrp="1"/>
          </p:cNvSpPr>
          <p:nvPr>
            <p:ph type="title"/>
          </p:nvPr>
        </p:nvSpPr>
        <p:spPr>
          <a:xfrm>
            <a:off x="1088684" y="1040302"/>
            <a:ext cx="7202456" cy="1020229"/>
          </a:xfrm>
        </p:spPr>
        <p:txBody>
          <a:bodyPr>
            <a:normAutofit/>
          </a:bodyPr>
          <a:lstStyle/>
          <a:p>
            <a:endParaRPr lang="es-ES_tradnl"/>
          </a:p>
        </p:txBody>
      </p:sp>
      <p:cxnSp>
        <p:nvCxnSpPr>
          <p:cNvPr id="17" name="Straight Connector 11">
            <a:extLst>
              <a:ext uri="{FF2B5EF4-FFF2-40B4-BE49-F238E27FC236}">
                <a16:creationId xmlns:a16="http://schemas.microsoft.com/office/drawing/2014/main" id="{F328CB6C-F677-4C0B-9EE8-4D1C44DDF8D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92742" y="2081620"/>
            <a:ext cx="7186496"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3" name="Marcador de contenido 2"/>
          <p:cNvSpPr>
            <a:spLocks noGrp="1"/>
          </p:cNvSpPr>
          <p:nvPr>
            <p:ph idx="1"/>
          </p:nvPr>
        </p:nvSpPr>
        <p:spPr>
          <a:xfrm>
            <a:off x="1088685" y="2355536"/>
            <a:ext cx="7077303" cy="3215530"/>
          </a:xfrm>
        </p:spPr>
        <p:txBody>
          <a:bodyPr>
            <a:normAutofit/>
          </a:bodyPr>
          <a:lstStyle/>
          <a:p>
            <a:r>
              <a:rPr lang="es-ES_tradnl"/>
              <a:t>Son la herramientas m</a:t>
            </a:r>
            <a:r>
              <a:rPr lang="en-US" err="1"/>
              <a:t>á</a:t>
            </a:r>
            <a:r>
              <a:rPr lang="es-ES_tradnl"/>
              <a:t>s importantes con que cuenta la iglesia para poder evaluar su situación financiera.</a:t>
            </a:r>
          </a:p>
        </p:txBody>
      </p:sp>
      <p:sp>
        <p:nvSpPr>
          <p:cNvPr id="14" name="Rectangle 13">
            <a:extLst>
              <a:ext uri="{FF2B5EF4-FFF2-40B4-BE49-F238E27FC236}">
                <a16:creationId xmlns:a16="http://schemas.microsoft.com/office/drawing/2014/main" id="{A72CA9B9-8D14-4AF2-934E-21FE4A339E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6122584"/>
            <a:ext cx="9143772" cy="735415"/>
          </a:xfrm>
          <a:prstGeom prst="rect">
            <a:avLst/>
          </a:prstGeom>
          <a:solidFill>
            <a:schemeClr val="accent1"/>
          </a:solidFill>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81177787"/>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otalTime>2</TotalTime>
  <Words>1592</Words>
  <Application>Microsoft Macintosh PowerPoint</Application>
  <PresentationFormat>On-screen Show (4:3)</PresentationFormat>
  <Paragraphs>145</Paragraphs>
  <Slides>48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48</vt:i4>
      </vt:variant>
    </vt:vector>
  </HeadingPairs>
  <TitlesOfParts>
    <vt:vector size="51" baseType="lpstr">
      <vt:lpstr>Arial</vt:lpstr>
      <vt:lpstr>Gill Sans MT</vt:lpstr>
      <vt:lpstr>Gallery</vt:lpstr>
      <vt:lpstr>Taller 2- Estados y Reportes Financieros </vt:lpstr>
      <vt:lpstr>PowerPoint Presentation</vt:lpstr>
      <vt:lpstr>PowerPoint Presentation</vt:lpstr>
      <vt:lpstr>Competencias</vt:lpstr>
      <vt:lpstr>Los estados financieros</vt:lpstr>
      <vt:lpstr>Los estados financieros</vt:lpstr>
      <vt:lpstr>La importancia de los estados financieros, origen y ética en la elaboración </vt:lpstr>
      <vt:lpstr> Los estados financieros</vt:lpstr>
      <vt:lpstr>PowerPoint Presentation</vt:lpstr>
      <vt:lpstr>Importancia y utilidad </vt:lpstr>
      <vt:lpstr>Ética en su preparación </vt:lpstr>
      <vt:lpstr>PowerPoint Presentation</vt:lpstr>
      <vt:lpstr> Ética en la administración </vt:lpstr>
      <vt:lpstr>PowerPoint Presentation</vt:lpstr>
      <vt:lpstr>Principales estados financieros</vt:lpstr>
      <vt:lpstr>Los estados financieros</vt:lpstr>
      <vt:lpstr>Los elementos de análisis financieros y los principios y estándares de contabilidad. </vt:lpstr>
      <vt:lpstr>El estado financiero debe ofrecer información sobre: </vt:lpstr>
      <vt:lpstr>PowerPoint Presentation</vt:lpstr>
      <vt:lpstr>Los niveles de activos y pasivos de la iglesia </vt:lpstr>
      <vt:lpstr>PowerPoint Presentation</vt:lpstr>
      <vt:lpstr>Los niveles de activos y pasivos de la iglesia</vt:lpstr>
      <vt:lpstr>El capital operativo y estrategias para incrementarlo. </vt:lpstr>
      <vt:lpstr> Estrategias </vt:lpstr>
      <vt:lpstr> Estrategias </vt:lpstr>
      <vt:lpstr>Administrando e Informando con veracidad las deudas de la iglesia. </vt:lpstr>
      <vt:lpstr>PowerPoint Presentation</vt:lpstr>
      <vt:lpstr>Administrando e Informando con veracidad las deudas de la iglesia. </vt:lpstr>
      <vt:lpstr>PowerPoint Presentation</vt:lpstr>
      <vt:lpstr>PowerPoint Presentation</vt:lpstr>
      <vt:lpstr>Los elementos y rendicion de cuentas en los informes financieros. </vt:lpstr>
      <vt:lpstr>PowerPoint Presentation</vt:lpstr>
      <vt:lpstr>Rendición de cuentas</vt:lpstr>
      <vt:lpstr>Rendición de cuentas</vt:lpstr>
      <vt:lpstr>Actualización y uso de los sistemas de información contable</vt:lpstr>
      <vt:lpstr>Preparar y revisar auditorías internas.</vt:lpstr>
      <vt:lpstr>Preparar y revisar auditorías internas.</vt:lpstr>
      <vt:lpstr>Preparación para la auditoría</vt:lpstr>
      <vt:lpstr>Preparación para la auditoría</vt:lpstr>
      <vt:lpstr> Los modelos de reconciliaciones bancarias.  </vt:lpstr>
      <vt:lpstr> Preparar las formas y cumplir con las declaraciones fiscales. </vt:lpstr>
      <vt:lpstr>Sistema de informes financieros de la iglesia adecuado a las necesidades. </vt:lpstr>
      <vt:lpstr>PowerPoint Presentation</vt:lpstr>
      <vt:lpstr>Integrar nuevos elementos en los informes financieros.</vt:lpstr>
      <vt:lpstr>La fidelidad en la transferencia de fondos a las organizaciones superiores</vt:lpstr>
      <vt:lpstr>PowerPoint Presentation</vt:lpstr>
      <vt:lpstr>Interacciones: preguntas y comentarios</vt:lpstr>
      <vt:lpstr>Al final se llenará cuestionario para medir aprovechamiento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Taller 2- Estados y Reportes Financieros </dc:title>
  <dc:creator>Elias Zabala Sr</dc:creator>
  <cp:lastModifiedBy>Elias Zabala Sr</cp:lastModifiedBy>
  <cp:revision>1</cp:revision>
  <dcterms:created xsi:type="dcterms:W3CDTF">2019-09-18T19:13:36Z</dcterms:created>
  <dcterms:modified xsi:type="dcterms:W3CDTF">2019-09-18T19:16:10Z</dcterms:modified>
</cp:coreProperties>
</file>