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 saveSubsetFonts="1" autoCompressPictures="0">
  <p:sldMasterIdLst>
    <p:sldMasterId id="2147483696" r:id="rId1"/>
  </p:sldMasterIdLst>
  <p:notesMasterIdLst>
    <p:notesMasterId r:id="rId2"/>
  </p:notesMasterIdLst>
  <p:sldIdLst>
    <p:sldId id="256" r:id="rId3"/>
    <p:sldId id="299" r:id="rId4"/>
    <p:sldId id="261" r:id="rId5"/>
    <p:sldId id="262" r:id="rId6"/>
    <p:sldId id="279" r:id="rId7"/>
    <p:sldId id="280" r:id="rId8"/>
    <p:sldId id="281" r:id="rId9"/>
    <p:sldId id="282" r:id="rId10"/>
    <p:sldId id="265" r:id="rId11"/>
    <p:sldId id="266" r:id="rId12"/>
    <p:sldId id="300" r:id="rId13"/>
    <p:sldId id="287" r:id="rId14"/>
    <p:sldId id="288" r:id="rId15"/>
    <p:sldId id="308" r:id="rId16"/>
    <p:sldId id="263" r:id="rId17"/>
    <p:sldId id="267" r:id="rId18"/>
    <p:sldId id="268" r:id="rId19"/>
    <p:sldId id="269" r:id="rId20"/>
    <p:sldId id="301" r:id="rId21"/>
    <p:sldId id="284" r:id="rId22"/>
    <p:sldId id="275" r:id="rId23"/>
    <p:sldId id="285" r:id="rId24"/>
    <p:sldId id="276" r:id="rId25"/>
    <p:sldId id="277" r:id="rId26"/>
    <p:sldId id="278" r:id="rId27"/>
    <p:sldId id="274" r:id="rId28"/>
    <p:sldId id="291" r:id="rId29"/>
    <p:sldId id="292" r:id="rId30"/>
    <p:sldId id="293" r:id="rId31"/>
    <p:sldId id="294" r:id="rId32"/>
    <p:sldId id="297" r:id="rId33"/>
    <p:sldId id="286" r:id="rId34"/>
    <p:sldId id="290" r:id="rId35"/>
    <p:sldId id="295" r:id="rId36"/>
    <p:sldId id="302" r:id="rId37"/>
    <p:sldId id="303" r:id="rId38"/>
    <p:sldId id="304" r:id="rId39"/>
    <p:sldId id="296" r:id="rId40"/>
    <p:sldId id="305" r:id="rId41"/>
    <p:sldId id="306" r:id="rId42"/>
    <p:sldId id="307" r:id="rId43"/>
    <p:sldId id="298" r:id="rId44"/>
  </p:sldIdLst>
  <p:sldSz cx="9144000" cy="6858000" type="screen4x3"/>
  <p:notesSz cx="6858000" cy="9144000"/>
  <p:custDataLst>
    <p:tags r:id="rId4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1"/>
    <p:restoredTop sz="93680"/>
  </p:normalViewPr>
  <p:slideViewPr>
    <p:cSldViewPr snapToGrid="0" snapToObjects="1">
      <p:cViewPr varScale="1">
        <p:scale>
          <a:sx n="116" d="100"/>
          <a:sy n="116" d="100"/>
        </p:scale>
        <p:origin x="13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slide" Target="slides/slide19.xml" /><Relationship Id="rId22" Type="http://schemas.openxmlformats.org/officeDocument/2006/relationships/slide" Target="slides/slide20.xml" /><Relationship Id="rId23" Type="http://schemas.openxmlformats.org/officeDocument/2006/relationships/slide" Target="slides/slide21.xml" /><Relationship Id="rId24" Type="http://schemas.openxmlformats.org/officeDocument/2006/relationships/slide" Target="slides/slide22.xml" /><Relationship Id="rId25" Type="http://schemas.openxmlformats.org/officeDocument/2006/relationships/slide" Target="slides/slide23.xml" /><Relationship Id="rId26" Type="http://schemas.openxmlformats.org/officeDocument/2006/relationships/slide" Target="slides/slide24.xml" /><Relationship Id="rId27" Type="http://schemas.openxmlformats.org/officeDocument/2006/relationships/slide" Target="slides/slide25.xml" /><Relationship Id="rId28" Type="http://schemas.openxmlformats.org/officeDocument/2006/relationships/slide" Target="slides/slide26.xml" /><Relationship Id="rId29" Type="http://schemas.openxmlformats.org/officeDocument/2006/relationships/slide" Target="slides/slide27.xml" /><Relationship Id="rId3" Type="http://schemas.openxmlformats.org/officeDocument/2006/relationships/slide" Target="slides/slide1.xml" /><Relationship Id="rId30" Type="http://schemas.openxmlformats.org/officeDocument/2006/relationships/slide" Target="slides/slide28.xml" /><Relationship Id="rId31" Type="http://schemas.openxmlformats.org/officeDocument/2006/relationships/slide" Target="slides/slide29.xml" /><Relationship Id="rId32" Type="http://schemas.openxmlformats.org/officeDocument/2006/relationships/slide" Target="slides/slide30.xml" /><Relationship Id="rId33" Type="http://schemas.openxmlformats.org/officeDocument/2006/relationships/slide" Target="slides/slide31.xml" /><Relationship Id="rId34" Type="http://schemas.openxmlformats.org/officeDocument/2006/relationships/slide" Target="slides/slide32.xml" /><Relationship Id="rId35" Type="http://schemas.openxmlformats.org/officeDocument/2006/relationships/slide" Target="slides/slide33.xml" /><Relationship Id="rId36" Type="http://schemas.openxmlformats.org/officeDocument/2006/relationships/slide" Target="slides/slide34.xml" /><Relationship Id="rId37" Type="http://schemas.openxmlformats.org/officeDocument/2006/relationships/slide" Target="slides/slide35.xml" /><Relationship Id="rId38" Type="http://schemas.openxmlformats.org/officeDocument/2006/relationships/slide" Target="slides/slide36.xml" /><Relationship Id="rId39" Type="http://schemas.openxmlformats.org/officeDocument/2006/relationships/slide" Target="slides/slide37.xml" /><Relationship Id="rId4" Type="http://schemas.openxmlformats.org/officeDocument/2006/relationships/slide" Target="slides/slide2.xml" /><Relationship Id="rId40" Type="http://schemas.openxmlformats.org/officeDocument/2006/relationships/slide" Target="slides/slide38.xml" /><Relationship Id="rId41" Type="http://schemas.openxmlformats.org/officeDocument/2006/relationships/slide" Target="slides/slide39.xml" /><Relationship Id="rId42" Type="http://schemas.openxmlformats.org/officeDocument/2006/relationships/slide" Target="slides/slide40.xml" /><Relationship Id="rId43" Type="http://schemas.openxmlformats.org/officeDocument/2006/relationships/slide" Target="slides/slide41.xml" /><Relationship Id="rId44" Type="http://schemas.openxmlformats.org/officeDocument/2006/relationships/slide" Target="slides/slide42.xml" /><Relationship Id="rId45" Type="http://schemas.openxmlformats.org/officeDocument/2006/relationships/tags" Target="tags/tag1.xml" /><Relationship Id="rId46" Type="http://schemas.openxmlformats.org/officeDocument/2006/relationships/presProps" Target="presProps.xml" /><Relationship Id="rId47" Type="http://schemas.openxmlformats.org/officeDocument/2006/relationships/viewProps" Target="viewProps.xml" /><Relationship Id="rId48" Type="http://schemas.openxmlformats.org/officeDocument/2006/relationships/theme" Target="theme/theme1.xml" /><Relationship Id="rId49" Type="http://schemas.openxmlformats.org/officeDocument/2006/relationships/tableStyles" Target="tableStyles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55BCA3-C218-184B-863A-D8A8B348D4CE}" type="datetimeFigureOut">
              <a:rPr lang="en-US" smtClean="0"/>
              <a:t>9/8/19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D27CC-AF52-DC4F-8F1C-F3D89A671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387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6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3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4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Personal domestic</a:t>
            </a:r>
            <a:r>
              <a:rPr lang="en-US" baseline="0"/>
              <a:t> community national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0D27CC-AF52-DC4F-8F1C-F3D89A6718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092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Franklin Gothic Medium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9pPr>
          </a:lstStyle>
          <a:p>
            <a:pPr eaLnBrk="1" hangingPunct="1"/>
            <a:fld id="{8C64EC3D-70E5-5442-B2DB-9C7515BAAC42}" type="slidenum">
              <a:rPr lang="en-US" sz="1200">
                <a:cs typeface="Arial"/>
              </a:rPr>
              <a:pPr eaLnBrk="1" hangingPunct="1"/>
              <a:t>13</a:t>
            </a:fld>
          </a:p>
        </p:txBody>
      </p:sp>
    </p:spTree>
    <p:extLst>
      <p:ext uri="{BB962C8B-B14F-4D97-AF65-F5344CB8AC3E}">
        <p14:creationId xmlns:p14="http://schemas.microsoft.com/office/powerpoint/2010/main" val="1847643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Franklin Gothic Medium" charset="0"/>
            </a:endParaRPr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Franklin Gothic Medium" charset="0"/>
                <a:ea typeface="ＭＳ Ｐゴシック" charset="-128"/>
              </a:defRPr>
            </a:lvl9pPr>
          </a:lstStyle>
          <a:p>
            <a:pPr eaLnBrk="1" hangingPunct="1"/>
            <a:fld id="{8C64EC3D-70E5-5442-B2DB-9C7515BAAC42}" type="slidenum">
              <a:rPr lang="en-US" sz="1200">
                <a:cs typeface="Arial"/>
              </a:rPr>
              <a:pPr eaLnBrk="1" hangingPunct="1"/>
              <a:t>14</a:t>
            </a:fld>
          </a:p>
        </p:txBody>
      </p:sp>
    </p:spTree>
    <p:extLst>
      <p:ext uri="{BB962C8B-B14F-4D97-AF65-F5344CB8AC3E}">
        <p14:creationId xmlns:p14="http://schemas.microsoft.com/office/powerpoint/2010/main" val="210569172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/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>
            <a:fillRect/>
          </a:stretch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DE025-C3D8-3A45-B881-5C67B114824B}" type="datetimeFigureOut">
              <a:rPr lang="es-ES_tradnl" smtClean="0"/>
              <a:t>8/9/19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44D7E84-9327-AB4F-A077-64901C64E88E}" type="slidenum">
              <a:rPr lang="es-ES_tradnl" smtClean="0"/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3712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Tx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Tx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image" Target="../media/image10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2.jpeg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2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/Relationships>
</file>

<file path=ppt/slides/_rels/slide2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/Relationships>
</file>

<file path=ppt/slides/_rels/slide2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/Relationships>
</file>

<file path=ppt/slides/_rels/slide2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/Relationships>
</file>

<file path=ppt/slides/_rels/slide2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2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2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2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3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6.jpeg" /></Relationships>
</file>

<file path=ppt/slides/_rels/slide3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7.jpeg" /></Relationships>
</file>

<file path=ppt/slides/_rels/slide3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7.jpeg" /></Relationships>
</file>

<file path=ppt/slides/_rels/slide3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3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3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3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3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3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4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4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8.jpeg" /></Relationships>
</file>

<file path=ppt/slides/_rels/slide4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5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jpeg" /><Relationship Id="rId3" Type="http://schemas.microsoft.com/office/2007/relationships/hdphoto" Target="../media/hdphoto1.wdp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jpeg" /><Relationship Id="rId3" Type="http://schemas.microsoft.com/office/2007/relationships/hdphoto" Target="../media/hdphoto2.wdp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Starting Right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/>
              <a:t>Elias F Zabala Sr.</a:t>
            </a:r>
          </a:p>
          <a:p>
            <a:pPr algn="r"/>
            <a:r>
              <a:rPr lang="en-US"/>
              <a:t>Treasurer, Atlantic Union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90000"/>
          </a:blip>
          <a:stretch>
            <a:fillRect/>
          </a:stretch>
        </p:blipFill>
        <p:spPr>
          <a:xfrm>
            <a:off x="0" y="0"/>
            <a:ext cx="9144000" cy="259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6224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41000"/>
          </a:blip>
          <a:stretch>
            <a:fillRect/>
          </a:stretch>
        </p:blipFill>
        <p:spPr>
          <a:xfrm>
            <a:off x="-2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/>
              </a:rPr>
              <a:t>Leadership Traits</a:t>
            </a:r>
            <a:br>
              <a:rPr lang="en-GB" altLang="en-US">
                <a:latin typeface="Arial"/>
              </a:rPr>
            </a:br>
            <a:endParaRPr lang="en-US"/>
          </a:p>
        </p:txBody>
      </p:sp>
      <p:sp>
        <p:nvSpPr>
          <p:cNvPr id="67587" name="Rectangle 3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463906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en-GB" altLang="en-US" sz="3800"/>
              <a:t>Adaptable to situations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Ambitious and achievement orientated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Assertive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Cooperative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Decisive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Dependable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Energetic (high activity level)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Persistent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Self-confident </a:t>
            </a:r>
          </a:p>
          <a:p>
            <a:pPr>
              <a:lnSpc>
                <a:spcPct val="80000"/>
              </a:lnSpc>
            </a:pPr>
            <a:r>
              <a:rPr lang="en-GB" altLang="en-US" sz="3800"/>
              <a:t>Willing to assume responsibility </a:t>
            </a:r>
          </a:p>
          <a:p>
            <a:pPr>
              <a:lnSpc>
                <a:spcPct val="80000"/>
              </a:lnSpc>
              <a:buFont typeface="Arial"/>
              <a:buNone/>
            </a:pPr>
            <a:r>
              <a:rPr lang="en-GB" altLang="en-US" sz="1400"/>
              <a:t>	</a:t>
            </a:r>
          </a:p>
          <a:p>
            <a:pPr>
              <a:lnSpc>
                <a:spcPct val="80000"/>
              </a:lnSpc>
            </a:pPr>
            <a:endParaRPr lang="en-GB" altLang="en-US" sz="900"/>
          </a:p>
        </p:txBody>
      </p:sp>
    </p:spTree>
    <p:extLst>
      <p:ext uri="{BB962C8B-B14F-4D97-AF65-F5344CB8AC3E}">
        <p14:creationId xmlns:p14="http://schemas.microsoft.com/office/powerpoint/2010/main" val="344386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67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675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-2" y="0"/>
            <a:ext cx="9144000" cy="68580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latin typeface="Arial"/>
              </a:rPr>
              <a:t>Leadership Skills </a:t>
            </a:r>
            <a:br>
              <a:rPr lang="en-GB" altLang="en-US">
                <a:latin typeface="Arial"/>
              </a:rPr>
            </a:b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286326" y="2102113"/>
            <a:ext cx="6571343" cy="410818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Arial"/>
              <a:buNone/>
            </a:pPr>
            <a:endParaRPr lang="en-GB" altLang="en-US" sz="1800"/>
          </a:p>
          <a:p>
            <a:pPr>
              <a:lnSpc>
                <a:spcPct val="80000"/>
              </a:lnSpc>
            </a:pPr>
            <a:r>
              <a:rPr lang="en-GB" altLang="en-US" sz="3100"/>
              <a:t>Clever (intelligent)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Conceptually skilled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Creative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Diplomatic and tactful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Fluent in speaking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Knowledgeable about team task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Organised (administrative ability)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Persuasive </a:t>
            </a:r>
          </a:p>
          <a:p>
            <a:pPr>
              <a:lnSpc>
                <a:spcPct val="80000"/>
              </a:lnSpc>
            </a:pPr>
            <a:r>
              <a:rPr lang="en-GB" altLang="en-US" sz="3100"/>
              <a:t>Socially skilled </a:t>
            </a:r>
          </a:p>
          <a:p>
            <a:pPr algn="r">
              <a:lnSpc>
                <a:spcPct val="80000"/>
              </a:lnSpc>
              <a:buFont typeface="Arial"/>
              <a:buNone/>
            </a:pPr>
            <a:endParaRPr lang="en-GB" altLang="en-US" sz="160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687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7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 descr="18629781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2015733"/>
            <a:ext cx="8064500" cy="345061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800" b="1">
                <a:solidFill>
                  <a:srgbClr val="DA0000"/>
                </a:solidFill>
                <a:latin typeface="Calibri" panose="020f0502020204030204"/>
                <a:cs typeface="Calibri" charset="0"/>
              </a:rPr>
              <a:t>Leadership Humility </a:t>
            </a:r>
            <a:r>
              <a:rPr lang="en-US" sz="2800">
                <a:latin typeface="Calibri" panose="020f0502020204030204"/>
                <a:cs typeface="Calibri" charset="0"/>
              </a:rPr>
              <a:t>-The Surprising X-Factor for Leaders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>
                <a:solidFill>
                  <a:srgbClr val="DA0000"/>
                </a:solidFill>
                <a:latin typeface="Calibri" panose="020f0502020204030204"/>
                <a:cs typeface="Calibri" charset="0"/>
              </a:rPr>
              <a:t>Effective Communication</a:t>
            </a:r>
            <a:r>
              <a:rPr lang="en-US" sz="2800">
                <a:solidFill>
                  <a:srgbClr val="DA0000"/>
                </a:solidFill>
                <a:latin typeface="Calibri" panose="020f0502020204030204"/>
                <a:cs typeface="Calibri" charset="0"/>
              </a:rPr>
              <a:t> </a:t>
            </a:r>
            <a:r>
              <a:rPr lang="en-US" sz="2800">
                <a:latin typeface="Calibri" panose="020f0502020204030204"/>
                <a:cs typeface="Calibri" charset="0"/>
              </a:rPr>
              <a:t>– The Trait Most Leaders Get Wrong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800" b="1">
                <a:solidFill>
                  <a:srgbClr val="DA0000"/>
                </a:solidFill>
                <a:latin typeface="Calibri" panose="020f0502020204030204"/>
                <a:cs typeface="Calibri" charset="0"/>
              </a:rPr>
              <a:t>On-Purpose Self Development </a:t>
            </a:r>
            <a:r>
              <a:rPr lang="en-US" sz="2800">
                <a:latin typeface="Calibri" panose="020f0502020204030204"/>
                <a:cs typeface="Calibri" charset="0"/>
              </a:rPr>
              <a:t>– A Professional Game-Changer</a:t>
            </a:r>
            <a:br>
              <a:rPr lang="en-US">
                <a:latin typeface="Calibri" panose="020f0502020204030204"/>
                <a:cs typeface="Calibri" charset="0"/>
              </a:rPr>
            </a:b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9801" y="804521"/>
            <a:ext cx="7416800" cy="668680"/>
          </a:xfrm>
        </p:spPr>
        <p:txBody>
          <a:bodyPr>
            <a:normAutofit fontScale="90000"/>
          </a:bodyPr>
          <a:lstStyle/>
          <a:p>
            <a:pPr algn="ctr"/>
            <a:r>
              <a:rPr lang="en-US">
                <a:latin typeface="Calibri" panose="020f0502020204030204"/>
                <a:cs typeface="Calibri" charset="0"/>
              </a:rPr>
              <a:t>Most Important Traits for leaders</a:t>
            </a:r>
            <a:br>
              <a:rPr lang="en-US" sz="1800">
                <a:latin typeface="Calibri" panose="020f0502020204030204"/>
                <a:cs typeface="Calibri" charset="0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1130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>
                <a:latin typeface="Calibri" panose="020f0502020204030204"/>
                <a:ea typeface="굴림" charset="-127"/>
                <a:cs typeface="Calibri" charset="0"/>
              </a:rPr>
              <a:t>Words often used to describe ineffective leaders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  <a:defRPr/>
            </a:pPr>
            <a:r>
              <a:rPr lang="en-US" altLang="ko-KR" sz="3200">
                <a:latin typeface="Calibri" panose="020f0502020204030204"/>
                <a:ea typeface="굴림" charset="-127"/>
                <a:cs typeface="Calibri" charset="0"/>
              </a:rPr>
              <a:t>How many of them come directly from:</a:t>
            </a:r>
          </a:p>
          <a:p>
            <a:pPr marL="0" indent="0" algn="ctr">
              <a:lnSpc>
                <a:spcPct val="90000"/>
              </a:lnSpc>
              <a:buNone/>
              <a:defRPr/>
            </a:pPr>
            <a:endParaRPr lang="en-US" altLang="ko-KR" sz="3200">
              <a:latin typeface="Calibri" panose="020f0502020204030204"/>
              <a:ea typeface="굴림" charset="-127"/>
              <a:cs typeface="Calibri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altLang="ko-KR" sz="3200">
                <a:latin typeface="Calibri" panose="020f0502020204030204"/>
                <a:ea typeface="굴림" charset="-127"/>
                <a:cs typeface="Calibri" charset="0"/>
              </a:rPr>
              <a:t>lack of leadership humility</a:t>
            </a:r>
          </a:p>
          <a:p>
            <a:pPr>
              <a:lnSpc>
                <a:spcPct val="90000"/>
              </a:lnSpc>
              <a:defRPr/>
            </a:pPr>
            <a:r>
              <a:rPr lang="en-US" altLang="ko-KR" sz="3200">
                <a:latin typeface="Calibri" panose="020f0502020204030204"/>
                <a:ea typeface="굴림" charset="-127"/>
                <a:cs typeface="Calibri" charset="0"/>
              </a:rPr>
              <a:t>poor communication</a:t>
            </a:r>
          </a:p>
          <a:p>
            <a:pPr>
              <a:lnSpc>
                <a:spcPct val="90000"/>
              </a:lnSpc>
              <a:defRPr/>
            </a:pPr>
            <a:r>
              <a:rPr lang="en-US" altLang="ko-KR" sz="3200">
                <a:latin typeface="Calibri" panose="020f0502020204030204"/>
                <a:ea typeface="굴림" charset="-127"/>
                <a:cs typeface="Calibri" charset="0"/>
              </a:rPr>
              <a:t>lack of self development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7780735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 descr="ThinkstockPhotos-47515129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76300" y="671036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alibri" panose="020f0502020204030204"/>
                <a:cs typeface="Calibri" charset="0"/>
              </a:rPr>
              <a:t>Arrogant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2200" y="5458936"/>
            <a:ext cx="2191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alibri" panose="020f0502020204030204"/>
                <a:cs typeface="Calibri" charset="0"/>
              </a:rPr>
              <a:t> Condescending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10400" y="432959"/>
            <a:ext cx="1316791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latin typeface="Calibri" panose="020f0502020204030204"/>
                <a:cs typeface="Calibri" charset="0"/>
              </a:rPr>
              <a:t>Out</a:t>
            </a:r>
          </a:p>
          <a:p>
            <a:pPr algn="ctr"/>
            <a:r>
              <a:rPr lang="en-US" sz="2400" b="1">
                <a:latin typeface="Calibri" panose="020f0502020204030204"/>
                <a:cs typeface="Calibri" charset="0"/>
              </a:rPr>
              <a:t>Of</a:t>
            </a:r>
          </a:p>
          <a:p>
            <a:pPr algn="ctr"/>
            <a:r>
              <a:rPr lang="en-US" sz="2400" b="1">
                <a:latin typeface="Calibri" panose="020f0502020204030204"/>
                <a:cs typeface="Calibri" charset="0"/>
              </a:rPr>
              <a:t>Touch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2300" y="3094672"/>
            <a:ext cx="1830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alibri" panose="020f0502020204030204"/>
                <a:cs typeface="Calibri" charset="0"/>
              </a:rPr>
              <a:t>Incompetent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68701" y="3094672"/>
            <a:ext cx="18155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00" b="1">
                <a:latin typeface="Calibri" panose="020f0502020204030204"/>
                <a:cs typeface="Calibri" charset="0"/>
              </a:rPr>
              <a:t> Inconsistent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78300" y="821372"/>
            <a:ext cx="1019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alibri" panose="020f0502020204030204"/>
                <a:cs typeface="Calibri" charset="0"/>
              </a:rPr>
              <a:t>Selfish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1442" y="5100240"/>
            <a:ext cx="17629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>
                <a:latin typeface="Calibri" panose="020f0502020204030204"/>
                <a:cs typeface="Calibri" charset="0"/>
              </a:rPr>
              <a:t>Not</a:t>
            </a:r>
          </a:p>
          <a:p>
            <a:pPr algn="ctr"/>
            <a:r>
              <a:rPr lang="en-US" sz="2400" b="1">
                <a:latin typeface="Calibri" panose="020f0502020204030204"/>
                <a:cs typeface="Calibri" charset="0"/>
              </a:rPr>
              <a:t>Trustworthy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010400" y="5357336"/>
            <a:ext cx="14856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latin typeface="Calibri" panose="020f0502020204030204"/>
                <a:cs typeface="Calibri" charset="0"/>
              </a:rPr>
              <a:t>Egotistical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178299" y="3094671"/>
            <a:ext cx="1154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trike="sngStrike" err="1">
                <a:latin typeface="Calibri" panose="020f0502020204030204"/>
                <a:cs typeface="Calibri" charset="0"/>
              </a:rPr>
              <a:t>Covfefe</a:t>
            </a:r>
          </a:p>
        </p:txBody>
      </p:sp>
    </p:spTree>
    <p:extLst>
      <p:ext uri="{BB962C8B-B14F-4D97-AF65-F5344CB8AC3E}">
        <p14:creationId xmlns:p14="http://schemas.microsoft.com/office/powerpoint/2010/main" val="1957099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5" nodeType="clickEffect"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2" nodeType="clickEffect"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3" nodeType="clickEffect"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4" nodeType="clickEffect"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6" nodeType="clickEffect"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7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8" nodeType="click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1"/>
      <p:bldP spid="6" grpId="2"/>
      <p:bldP spid="8" grpId="3"/>
      <p:bldP spid="9" grpId="4"/>
      <p:bldP spid="10" grpId="5"/>
      <p:bldP spid="11" grpId="6"/>
      <p:bldP spid="12" grpId="7"/>
      <p:bldP spid="13" grpId="8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0" y="592646"/>
            <a:ext cx="6571343" cy="1049235"/>
          </a:xfrm>
        </p:spPr>
        <p:txBody>
          <a:bodyPr/>
          <a:lstStyle/>
          <a:p>
            <a:r>
              <a:rPr lang="en-GB" altLang="en-US" b="1"/>
              <a:t>Exercise In pairs</a:t>
            </a:r>
            <a:r>
              <a:rPr lang="en-GB" altLang="en-US"/>
              <a:t> </a:t>
            </a:r>
            <a:br>
              <a:rPr lang="en-GB" altLang="en-US"/>
            </a:br>
            <a:endParaRPr lang="en-US"/>
          </a:p>
        </p:txBody>
      </p:sp>
      <p:sp>
        <p:nvSpPr>
          <p:cNvPr id="88067" name="Rectangle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sz="2800"/>
              <a:t>Discuss examples you have come across of strong and weak leadership</a:t>
            </a:r>
          </a:p>
          <a:p>
            <a:r>
              <a:rPr lang="en-GB" altLang="en-US" sz="2800"/>
              <a:t>You can use examples from employment, academic studies or participation in sports clubs, church, etc (keep anonymous)</a:t>
            </a:r>
          </a:p>
          <a:p>
            <a:endParaRPr lang="en-GB" altLang="en-US" sz="2800"/>
          </a:p>
        </p:txBody>
      </p:sp>
    </p:spTree>
    <p:extLst>
      <p:ext uri="{BB962C8B-B14F-4D97-AF65-F5344CB8AC3E}">
        <p14:creationId xmlns:p14="http://schemas.microsoft.com/office/powerpoint/2010/main" val="759280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515" name="Rectangle 3"/>
          <p:cNvSpPr>
            <a:spLocks noGrp="1"/>
          </p:cNvSpPr>
          <p:nvPr>
            <p:ph idx="1"/>
          </p:nvPr>
        </p:nvSpPr>
        <p:spPr>
          <a:xfrm>
            <a:off x="784036" y="2319453"/>
            <a:ext cx="7705725" cy="3198736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Arial"/>
              <a:buAutoNum type="arabicPeriod"/>
            </a:pPr>
            <a:r>
              <a:rPr lang="en-GB" altLang="en-US" sz="2400" b="1"/>
              <a:t>Guide/coordinate team</a:t>
            </a:r>
            <a:r>
              <a:rPr lang="en-GB" altLang="en-US" sz="2400"/>
              <a:t> members – encourage teamwork and motivate individuals</a:t>
            </a:r>
          </a:p>
          <a:p>
            <a:pPr marL="533400" indent="-533400">
              <a:lnSpc>
                <a:spcPct val="90000"/>
              </a:lnSpc>
              <a:buFont typeface="Arial"/>
              <a:buAutoNum type="arabicPeriod"/>
            </a:pPr>
            <a:r>
              <a:rPr lang="en-GB" altLang="en-US" sz="2400" b="1"/>
              <a:t>Provide structure</a:t>
            </a:r>
            <a:r>
              <a:rPr lang="en-GB" altLang="en-US" sz="2400"/>
              <a:t> for team – set mission and purpose, clarify roles and responsibilities, allocate tasks and set objectives</a:t>
            </a:r>
          </a:p>
          <a:p>
            <a:pPr marL="533400" indent="-533400">
              <a:lnSpc>
                <a:spcPct val="90000"/>
              </a:lnSpc>
              <a:buFont typeface="Arial"/>
              <a:buAutoNum type="arabicPeriod"/>
            </a:pPr>
            <a:r>
              <a:rPr lang="en-GB" altLang="en-US" sz="2400" b="1"/>
              <a:t>Clarify working methods</a:t>
            </a:r>
            <a:r>
              <a:rPr lang="en-GB" altLang="en-US" sz="2400"/>
              <a:t>, practises and protocol</a:t>
            </a:r>
          </a:p>
          <a:p>
            <a:pPr marL="533400" indent="-533400">
              <a:lnSpc>
                <a:spcPct val="90000"/>
              </a:lnSpc>
              <a:buFont typeface="Arial"/>
              <a:buAutoNum type="arabicPeriod"/>
            </a:pPr>
            <a:r>
              <a:rPr lang="en-GB" altLang="en-US" sz="2400" b="1"/>
              <a:t>Focus on performance</a:t>
            </a:r>
            <a:r>
              <a:rPr lang="en-GB" altLang="en-US" sz="2400"/>
              <a:t> – anticipate challenges, monitor performance, delegate and provide support</a:t>
            </a:r>
            <a:r>
              <a:rPr lang="en-GB" altLang="en-US" sz="2800"/>
              <a:t>  </a:t>
            </a:r>
          </a:p>
          <a:p>
            <a:pPr marL="533400" indent="-533400">
              <a:lnSpc>
                <a:spcPct val="90000"/>
              </a:lnSpc>
            </a:pPr>
            <a:endParaRPr lang="en-GB" altLang="en-US" sz="2800"/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116013" y="1341438"/>
            <a:ext cx="6551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1301587" y="573882"/>
            <a:ext cx="618046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4000">
                <a:latin typeface="Calibri" panose="020f0502020204030204"/>
              </a:rPr>
              <a:t>Leader Responsibilities</a:t>
            </a:r>
          </a:p>
        </p:txBody>
      </p:sp>
    </p:spTree>
    <p:extLst>
      <p:ext uri="{BB962C8B-B14F-4D97-AF65-F5344CB8AC3E}">
        <p14:creationId xmlns:p14="http://schemas.microsoft.com/office/powerpoint/2010/main" val="207901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4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4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8189913" y="4960938"/>
            <a:ext cx="184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 typeface="Arial"/>
              <a:buNone/>
            </a:pPr>
            <a:endParaRPr lang="en-US" altLang="en-US" sz="3200">
              <a:latin typeface="Calibri" panose="020f0502020204030204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71780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803" name="Rectangle 3"/>
          <p:cNvSpPr>
            <a:spLocks noGrp="1"/>
          </p:cNvSpPr>
          <p:nvPr>
            <p:ph idx="1"/>
          </p:nvPr>
        </p:nvSpPr>
        <p:spPr>
          <a:xfrm>
            <a:off x="684213" y="2028423"/>
            <a:ext cx="8064500" cy="3623077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GB" altLang="en-US" sz="2800" b="1"/>
              <a:t>Accountability the state of being accountable, liable, or answerable</a:t>
            </a:r>
          </a:p>
          <a:p>
            <a:pPr>
              <a:lnSpc>
                <a:spcPct val="80000"/>
              </a:lnSpc>
            </a:pPr>
            <a:endParaRPr lang="en-GB" altLang="en-US" sz="2800" b="1"/>
          </a:p>
          <a:p>
            <a:pPr>
              <a:lnSpc>
                <a:spcPct val="80000"/>
              </a:lnSpc>
            </a:pPr>
            <a:r>
              <a:rPr lang="en-GB" altLang="en-US" sz="2800" b="1"/>
              <a:t>Accountability can not operate fairly without the leader being given full authority for the responsibilities concerned</a:t>
            </a:r>
          </a:p>
          <a:p>
            <a:pPr>
              <a:lnSpc>
                <a:spcPct val="80000"/>
              </a:lnSpc>
            </a:pPr>
            <a:endParaRPr lang="en-GB" altLang="en-US" sz="2800" b="1"/>
          </a:p>
          <a:p>
            <a:pPr>
              <a:lnSpc>
                <a:spcPct val="80000"/>
              </a:lnSpc>
            </a:pPr>
            <a:r>
              <a:rPr lang="en-GB" altLang="en-US" sz="2800" b="1"/>
              <a:t>Accountability breeds response-ability. </a:t>
            </a:r>
            <a:r>
              <a:rPr lang="en-GB" altLang="en-US" sz="1200" b="1"/>
              <a:t>Stephen Covey</a:t>
            </a:r>
            <a:endParaRPr lang="en-GB" altLang="en-US" sz="2800" b="1"/>
          </a:p>
          <a:p>
            <a:pPr marL="0" indent="0" algn="ctr">
              <a:lnSpc>
                <a:spcPct val="80000"/>
              </a:lnSpc>
              <a:buNone/>
            </a:pPr>
            <a:endParaRPr lang="en-GB" altLang="en-US" b="1"/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882670" y="499718"/>
            <a:ext cx="7866043" cy="64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/>
              <a:buNone/>
            </a:pPr>
            <a:r>
              <a:rPr lang="en-GB" altLang="en-US" sz="4400">
                <a:latin typeface="Calibri" panose="020f0502020204030204"/>
              </a:rPr>
              <a:t>Accountability</a:t>
            </a:r>
          </a:p>
        </p:txBody>
      </p:sp>
    </p:spTree>
    <p:extLst>
      <p:ext uri="{BB962C8B-B14F-4D97-AF65-F5344CB8AC3E}">
        <p14:creationId xmlns:p14="http://schemas.microsoft.com/office/powerpoint/2010/main" val="18529785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6803" name="Rectangle 3"/>
          <p:cNvSpPr>
            <a:spLocks noGrp="1"/>
          </p:cNvSpPr>
          <p:nvPr>
            <p:ph idx="1"/>
          </p:nvPr>
        </p:nvSpPr>
        <p:spPr>
          <a:xfrm>
            <a:off x="684213" y="2244323"/>
            <a:ext cx="8064500" cy="368812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Wingdings"/>
              <a:buChar char="§"/>
            </a:pPr>
            <a:r>
              <a:rPr lang="en-GB" altLang="en-US" sz="2400" b="1"/>
              <a:t>Responsibility can be delegated, accountability can not be. </a:t>
            </a:r>
          </a:p>
          <a:p>
            <a:pPr>
              <a:lnSpc>
                <a:spcPct val="80000"/>
              </a:lnSpc>
              <a:buFont typeface="Wingdings"/>
              <a:buChar char="§"/>
            </a:pPr>
            <a:endParaRPr lang="en-GB" altLang="en-US" sz="2400" b="1"/>
          </a:p>
          <a:p>
            <a:pPr>
              <a:lnSpc>
                <a:spcPct val="80000"/>
              </a:lnSpc>
              <a:buFont typeface="Wingdings"/>
              <a:buChar char="§"/>
            </a:pPr>
            <a:endParaRPr lang="en-GB" altLang="en-US" sz="2400" b="1"/>
          </a:p>
          <a:p>
            <a:pPr>
              <a:lnSpc>
                <a:spcPct val="80000"/>
              </a:lnSpc>
              <a:buFont typeface="Wingdings"/>
              <a:buChar char="§"/>
            </a:pPr>
            <a:r>
              <a:rPr lang="en-GB" altLang="en-US" sz="2400" b="1"/>
              <a:t>A good leader accepts ultimate responsibility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882670" y="499718"/>
            <a:ext cx="7866043" cy="64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spcBef>
                <a:spcPct val="20000"/>
              </a:spcBef>
              <a:buFont typeface="Arial"/>
              <a:buNone/>
            </a:pPr>
            <a:r>
              <a:rPr lang="en-GB" altLang="en-US" sz="4400">
                <a:latin typeface="Calibri" panose="020f0502020204030204"/>
              </a:rPr>
              <a:t>Responsibility</a:t>
            </a:r>
          </a:p>
        </p:txBody>
      </p:sp>
    </p:spTree>
    <p:extLst>
      <p:ext uri="{BB962C8B-B14F-4D97-AF65-F5344CB8AC3E}">
        <p14:creationId xmlns:p14="http://schemas.microsoft.com/office/powerpoint/2010/main" val="14024105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5688" y="1037063"/>
            <a:ext cx="8541833" cy="2607017"/>
          </a:xfrm>
        </p:spPr>
        <p:txBody>
          <a:bodyPr>
            <a:normAutofit/>
          </a:bodyPr>
          <a:lstStyle/>
          <a:p>
            <a:pPr lvl="0" algn="ctr" defTabSz="914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  <a:t>“God would rather place us in the </a:t>
            </a:r>
            <a:b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</a:br>
            <a: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  <a:t>crockpot instead of the microwave.”</a:t>
            </a:r>
            <a:br>
              <a:rPr lang="en-US" altLang="en-US" i="1" cap="none">
                <a:latin typeface="Abadi MT Condensed Light" charset="0"/>
                <a:ea typeface="Abadi MT Condensed Light" charset="0"/>
                <a:cs typeface="Abadi MT Condensed Light" charset="0"/>
              </a:rPr>
            </a:br>
            <a:endParaRPr lang="en-US" i="1"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altLang="en-US">
                <a:latin typeface="Arial"/>
              </a:rPr>
              <a:t>John Maxwell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098"/>
      </p:ext>
    </p:extLst>
  </p:cSld>
  <p:clrMapOvr>
    <a:masterClrMapping/>
  </p:clrMapOvr>
  <p:transition/>
  <p:timing/>
</p:sld>
</file>

<file path=ppt/slides/slide2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40000"/>
          </a:blip>
          <a:stretch>
            <a:fillRect/>
          </a:stretch>
        </p:blipFill>
        <p:spPr>
          <a:xfrm>
            <a:off x="0" y="0"/>
            <a:ext cx="9144000" cy="614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en-US" b="1"/>
              <a:t>What does having authority mean? </a:t>
            </a:r>
            <a:br>
              <a:rPr lang="en-GB" altLang="en-US" b="1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599933"/>
            <a:ext cx="6571343" cy="345061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400" b="1"/>
              <a:t>Authority is the power to influence or command thought, opinion or behaviour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199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Leaders actually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7076041" cy="345061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/>
              <a:t>Envision-clear view, compelling, inspired, dream, bigger picture of tomorrow, where we going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Enlist- Getting other involved, support, etc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/>
              <a:t>Embodying-How you treat people, stand for what you believe</a:t>
            </a:r>
          </a:p>
        </p:txBody>
      </p:sp>
    </p:spTree>
    <p:extLst>
      <p:ext uri="{BB962C8B-B14F-4D97-AF65-F5344CB8AC3E}">
        <p14:creationId xmlns:p14="http://schemas.microsoft.com/office/powerpoint/2010/main" val="1517843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do Leaders actually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8296" y="1982279"/>
            <a:ext cx="7201597" cy="345061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400"/>
              <a:t>Empowering-Decision making, equip, knowledge, training, coaching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/>
              <a:t>Evaluate-People, contribution, skills, needs, progress, ethics ask why, honest feedback 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sz="2400"/>
              <a:t>Encourage-Be the champion, cheerleader, share your passion, lift people up, stay solid, positive</a:t>
            </a:r>
          </a:p>
        </p:txBody>
      </p:sp>
    </p:spTree>
    <p:extLst>
      <p:ext uri="{BB962C8B-B14F-4D97-AF65-F5344CB8AC3E}">
        <p14:creationId xmlns:p14="http://schemas.microsoft.com/office/powerpoint/2010/main" val="14526219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25000"/>
          </a:blip>
          <a:stretch>
            <a:fillRect/>
          </a:stretch>
        </p:blipFill>
        <p:spPr>
          <a:xfrm>
            <a:off x="0" y="0"/>
            <a:ext cx="9144000" cy="60881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</a:rPr>
              <a:t>Leader’s Inventory</a:t>
            </a:r>
            <a:br>
              <a:rPr lang="en-US">
                <a:ea typeface="ＭＳ Ｐゴシック" charset="-128"/>
              </a:rPr>
            </a:b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buFont typeface="Wingdings"/>
              <a:buChar char="l"/>
              <a:defRPr/>
            </a:pPr>
            <a:r>
              <a:rPr lang="en-US" sz="2800"/>
              <a:t>Have you ever broken a bad habit?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2800"/>
              <a:t>Do you keep self control when things go wrong?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2800"/>
              <a:t>Do you think independently?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2800"/>
              <a:t>Can you handle criticism? 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2800"/>
              <a:t>Do you welcome responsibility?</a:t>
            </a:r>
          </a:p>
        </p:txBody>
      </p:sp>
    </p:spTree>
    <p:extLst>
      <p:ext uri="{BB962C8B-B14F-4D97-AF65-F5344CB8AC3E}">
        <p14:creationId xmlns:p14="http://schemas.microsoft.com/office/powerpoint/2010/main" val="6581138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0" y="0"/>
            <a:ext cx="9144000" cy="60881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</a:rPr>
              <a:t>Leader’s Inventory</a:t>
            </a:r>
            <a:br>
              <a:rPr lang="en-US">
                <a:ea typeface="ＭＳ Ｐゴシック" charset="-128"/>
              </a:rPr>
            </a:b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/>
              <a:buChar char="l"/>
              <a:defRPr/>
            </a:pPr>
            <a:r>
              <a:rPr lang="en-US" sz="3200"/>
              <a:t>Are you a peacemaker?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3200"/>
              <a:t>Do people trust you with difficult and delicate situations?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3200"/>
              <a:t>Can you accept opposition? </a:t>
            </a:r>
          </a:p>
          <a:p>
            <a:pPr eaLnBrk="1" hangingPunct="1">
              <a:buFont typeface="Wingdings"/>
              <a:buChar char="l"/>
              <a:defRPr/>
            </a:pPr>
            <a:r>
              <a:rPr lang="en-US" sz="3200"/>
              <a:t>Can you make and keep Friends?  </a:t>
            </a:r>
          </a:p>
        </p:txBody>
      </p:sp>
    </p:spTree>
    <p:extLst>
      <p:ext uri="{BB962C8B-B14F-4D97-AF65-F5344CB8AC3E}">
        <p14:creationId xmlns:p14="http://schemas.microsoft.com/office/powerpoint/2010/main" val="1377871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alphaModFix amt="24000"/>
          </a:blip>
          <a:stretch>
            <a:fillRect/>
          </a:stretch>
        </p:blipFill>
        <p:spPr>
          <a:xfrm>
            <a:off x="0" y="0"/>
            <a:ext cx="9144000" cy="6088154"/>
          </a:xfrm>
          <a:prstGeom prst="rect">
            <a:avLst/>
          </a:prstGeom>
        </p:spPr>
      </p:pic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836341" y="2326309"/>
            <a:ext cx="7504771" cy="357268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r>
              <a:rPr lang="en-US" sz="3000"/>
              <a:t>Do you get nervous in the presence of your superior?</a:t>
            </a:r>
          </a:p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r>
              <a:rPr lang="en-US" sz="3000"/>
              <a:t>Are you interested in people? All types? All races? No prejudice?</a:t>
            </a:r>
          </a:p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r>
              <a:rPr lang="en-US" sz="3000"/>
              <a:t>Are you Tactful?</a:t>
            </a:r>
          </a:p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r>
              <a:rPr lang="en-US" sz="3000"/>
              <a:t>Can you forgive?</a:t>
            </a:r>
          </a:p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r>
              <a:rPr lang="en-US" sz="3000"/>
              <a:t>Are you reasonably optimistic?</a:t>
            </a:r>
          </a:p>
          <a:p>
            <a:pPr eaLnBrk="1" hangingPunct="1">
              <a:lnSpc>
                <a:spcPct val="90000"/>
              </a:lnSpc>
              <a:buFont typeface="Wingdings"/>
              <a:buNone/>
              <a:defRPr/>
            </a:pPr>
            <a:r>
              <a:rPr lang="en-US" sz="3500"/>
              <a:t> </a:t>
            </a:r>
          </a:p>
          <a:p>
            <a:pPr eaLnBrk="1" hangingPunct="1">
              <a:lnSpc>
                <a:spcPct val="90000"/>
              </a:lnSpc>
              <a:buFont typeface="Wingdings"/>
              <a:buChar char="l"/>
              <a:defRPr/>
            </a:pPr>
            <a:endParaRPr lang="en-US" sz="24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charset="-128"/>
              </a:rPr>
              <a:t>Leader’s Inventory</a:t>
            </a:r>
            <a:br>
              <a:rPr lang="en-US">
                <a:ea typeface="ＭＳ Ｐゴシック" charset="-128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7314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6000"/>
          </a:blip>
          <a:stretch>
            <a:fillRect/>
          </a:stretch>
        </p:blipFill>
        <p:spPr>
          <a:xfrm>
            <a:off x="0" y="0"/>
            <a:ext cx="9144000" cy="6108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Great Leaders Grow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/>
              <a:t>Gain Knowledge</a:t>
            </a:r>
          </a:p>
          <a:p>
            <a:r>
              <a:rPr lang="en-US" sz="3200"/>
              <a:t>Reach Out to Others</a:t>
            </a:r>
          </a:p>
          <a:p>
            <a:r>
              <a:rPr lang="en-US" sz="3200"/>
              <a:t>Open Your World</a:t>
            </a:r>
          </a:p>
          <a:p>
            <a:r>
              <a:rPr lang="en-US" sz="3200"/>
              <a:t>Walk toward Wisdom</a:t>
            </a:r>
          </a:p>
        </p:txBody>
      </p:sp>
    </p:spTree>
    <p:extLst>
      <p:ext uri="{BB962C8B-B14F-4D97-AF65-F5344CB8AC3E}">
        <p14:creationId xmlns:p14="http://schemas.microsoft.com/office/powerpoint/2010/main" val="73633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Gain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Know your strengths and weaknesses </a:t>
            </a:r>
          </a:p>
          <a:p>
            <a:r>
              <a:rPr lang="en-US" sz="2400"/>
              <a:t>Know the people you lead (personally and professionally)</a:t>
            </a:r>
          </a:p>
          <a:p>
            <a:r>
              <a:rPr lang="en-US" sz="2400"/>
              <a:t>Know your industry extremely well</a:t>
            </a:r>
          </a:p>
          <a:p>
            <a:r>
              <a:rPr lang="en-US" sz="2400"/>
              <a:t>Master the principles and practices of leadership</a:t>
            </a:r>
          </a:p>
          <a:p>
            <a:r>
              <a:rPr lang="en-US" sz="2400"/>
              <a:t>Develop a detailed personal plan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6000"/>
          </a:blip>
          <a:stretch>
            <a:fillRect/>
          </a:stretch>
        </p:blipFill>
        <p:spPr>
          <a:xfrm>
            <a:off x="0" y="0"/>
            <a:ext cx="91440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Reach out to others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Invest in growing others</a:t>
            </a:r>
          </a:p>
          <a:p>
            <a:r>
              <a:rPr lang="en-US" sz="2400"/>
              <a:t>Mentor relationships with emerging leaders</a:t>
            </a:r>
          </a:p>
          <a:p>
            <a:r>
              <a:rPr lang="en-US" sz="2400"/>
              <a:t>See and seize teachable moments</a:t>
            </a:r>
          </a:p>
          <a:p>
            <a:r>
              <a:rPr lang="en-US" sz="2400"/>
              <a:t>Share what you learn with other</a:t>
            </a:r>
          </a:p>
          <a:p>
            <a:r>
              <a:rPr lang="en-US" sz="2400"/>
              <a:t>Develop ways to communicate your point of view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6000"/>
          </a:blip>
          <a:stretch>
            <a:fillRect/>
          </a:stretch>
        </p:blipFill>
        <p:spPr>
          <a:xfrm>
            <a:off x="0" y="0"/>
            <a:ext cx="91440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1931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Open your world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/>
              <a:t>Look for opportunities to grow each day</a:t>
            </a:r>
          </a:p>
          <a:p>
            <a:r>
              <a:rPr lang="en-US" sz="2400"/>
              <a:t>Seek new experiences outside your workplace</a:t>
            </a:r>
          </a:p>
          <a:p>
            <a:r>
              <a:rPr lang="en-US" sz="2400"/>
              <a:t>Find a mentor to help you grow</a:t>
            </a:r>
          </a:p>
          <a:p>
            <a:r>
              <a:rPr lang="en-US" sz="2400"/>
              <a:t>Look for opportunities to lead</a:t>
            </a:r>
          </a:p>
          <a:p>
            <a:r>
              <a:rPr lang="en-US" sz="2400"/>
              <a:t>Engage in a sport or hobby you like</a:t>
            </a:r>
          </a:p>
          <a:p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6000"/>
          </a:blip>
          <a:stretch>
            <a:fillRect/>
          </a:stretch>
        </p:blipFill>
        <p:spPr>
          <a:xfrm>
            <a:off x="0" y="0"/>
            <a:ext cx="91440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906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239731" y="506069"/>
            <a:ext cx="8353425" cy="1131887"/>
          </a:xfrm>
        </p:spPr>
        <p:txBody>
          <a:bodyPr/>
          <a:lstStyle/>
          <a:p>
            <a:r>
              <a:rPr lang="en-US" altLang="en-US" sz="3600" b="1"/>
              <a:t>Understanding Leadership</a:t>
            </a:r>
          </a:p>
        </p:txBody>
      </p:sp>
      <p:sp>
        <p:nvSpPr>
          <p:cNvPr id="7171" name="Rectangle 3"/>
          <p:cNvSpPr>
            <a:spLocks noGrp="1"/>
          </p:cNvSpPr>
          <p:nvPr>
            <p:ph idx="1"/>
          </p:nvPr>
        </p:nvSpPr>
        <p:spPr>
          <a:xfrm>
            <a:off x="239731" y="1962341"/>
            <a:ext cx="7777163" cy="3338513"/>
          </a:xfrm>
        </p:spPr>
        <p:txBody>
          <a:bodyPr/>
          <a:lstStyle/>
          <a:p>
            <a:r>
              <a:rPr lang="en-GB" altLang="en-US" sz="2800" b="1"/>
              <a:t>What is leadership? </a:t>
            </a:r>
          </a:p>
          <a:p>
            <a:r>
              <a:rPr lang="en-GB" altLang="en-US" sz="2800" b="1"/>
              <a:t>Why is leadership important – why do we need leaders?</a:t>
            </a:r>
          </a:p>
          <a:p>
            <a:r>
              <a:rPr lang="en-GB" altLang="en-US" sz="2800" b="1"/>
              <a:t>Leaders – born or bred? </a:t>
            </a:r>
          </a:p>
          <a:p>
            <a:pPr>
              <a:buFont typeface="Arial"/>
              <a:buNone/>
            </a:pPr>
            <a:endParaRPr lang="en-GB" altLang="en-US" sz="2800" b="1"/>
          </a:p>
          <a:p>
            <a:pPr>
              <a:buFont typeface="Arial"/>
              <a:buNone/>
            </a:pPr>
            <a:endParaRPr lang="en-GB" altLang="en-US" sz="2800" b="1"/>
          </a:p>
        </p:txBody>
      </p:sp>
    </p:spTree>
    <p:extLst>
      <p:ext uri="{BB962C8B-B14F-4D97-AF65-F5344CB8AC3E}">
        <p14:creationId xmlns:p14="http://schemas.microsoft.com/office/powerpoint/2010/main" val="1031609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Walk toward wisdom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Tell yourself the truth about your leadership</a:t>
            </a:r>
          </a:p>
          <a:p>
            <a:r>
              <a:rPr lang="en-US" sz="2400"/>
              <a:t>Actively seek feedback from truth-tellers</a:t>
            </a:r>
          </a:p>
          <a:p>
            <a:r>
              <a:rPr lang="en-US" sz="2400"/>
              <a:t>Have a group of people to counsel you on important issues</a:t>
            </a:r>
          </a:p>
          <a:p>
            <a:r>
              <a:rPr lang="en-US" sz="2400"/>
              <a:t>Master the art and discipline of asking questions</a:t>
            </a:r>
          </a:p>
          <a:p>
            <a:r>
              <a:rPr lang="en-US" sz="2400"/>
              <a:t>Commit yourself to a pursuit of wisdom</a:t>
            </a:r>
          </a:p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26000"/>
          </a:blip>
          <a:stretch>
            <a:fillRect/>
          </a:stretch>
        </p:blipFill>
        <p:spPr>
          <a:xfrm>
            <a:off x="0" y="0"/>
            <a:ext cx="9144000" cy="610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777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58000"/>
          </a:blip>
          <a:stretch>
            <a:fillRect/>
          </a:stretch>
        </p:blipFill>
        <p:spPr>
          <a:xfrm>
            <a:off x="0" y="0"/>
            <a:ext cx="9144000" cy="6083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lead when you are not the leader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7179809" cy="406756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600"/>
              <a:t>Be a pulse taker.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/>
              <a:t>Be a vision amplifier. Repeat, clarify and reinforce the vision.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/>
              <a:t>Be a leader multiplier. Identifying and recruiting other leaders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600"/>
              <a:t>Be a gap filler. Simply stated, when an important job needs to be tackled in a dynamic organization, the first chair looks for a trusted second chair to get it done.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27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16000"/>
          </a:blip>
          <a:stretch>
            <a:fillRect/>
          </a:stretch>
        </p:blipFill>
        <p:spPr>
          <a:xfrm>
            <a:off x="0" y="0"/>
            <a:ext cx="9144000" cy="6083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961321"/>
          </a:xfrm>
        </p:spPr>
        <p:txBody>
          <a:bodyPr>
            <a:normAutofit lnSpcReduction="10000"/>
          </a:bodyPr>
          <a:lstStyle/>
          <a:p>
            <a:r>
              <a:rPr lang="en-US" sz="2400"/>
              <a:t>Your ability to handle offense will determine your direction for the next 30 years.</a:t>
            </a:r>
          </a:p>
          <a:p>
            <a:r>
              <a:rPr lang="en-US" sz="2400"/>
              <a:t>God will promote you to the level of your tolerance of pain. </a:t>
            </a:r>
          </a:p>
          <a:p>
            <a:r>
              <a:rPr lang="en-US" sz="2400"/>
              <a:t>In the corporate world the people who are paid the big buck are paid to handle problems.</a:t>
            </a:r>
          </a:p>
          <a:p>
            <a:r>
              <a:rPr lang="en-US" sz="2400"/>
              <a:t>There is nothing worse than putting a little person on a big position. 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315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alphaModFix amt="16000"/>
          </a:blip>
          <a:stretch>
            <a:fillRect/>
          </a:stretch>
        </p:blipFill>
        <p:spPr>
          <a:xfrm>
            <a:off x="0" y="0"/>
            <a:ext cx="9144000" cy="60833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 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3491" y="2015733"/>
            <a:ext cx="6571343" cy="3849808"/>
          </a:xfrm>
        </p:spPr>
        <p:txBody>
          <a:bodyPr>
            <a:normAutofit fontScale="92500"/>
          </a:bodyPr>
          <a:lstStyle/>
          <a:p>
            <a:r>
              <a:rPr lang="en-US" sz="2600"/>
              <a:t>To him who much is given much is required.</a:t>
            </a:r>
          </a:p>
          <a:p>
            <a:r>
              <a:rPr lang="en-US" sz="2600"/>
              <a:t>New levels, new devils</a:t>
            </a:r>
          </a:p>
          <a:p>
            <a:r>
              <a:rPr lang="en-US" sz="2600"/>
              <a:t>Leaders don't get to chose their own crisis</a:t>
            </a:r>
          </a:p>
          <a:p>
            <a:r>
              <a:rPr lang="en-US" sz="2600"/>
              <a:t>You are never wrong to do the right things</a:t>
            </a:r>
          </a:p>
          <a:p>
            <a:r>
              <a:rPr lang="en-US" sz="2600"/>
              <a:t>The journey is as important as the destination</a:t>
            </a:r>
          </a:p>
          <a:p>
            <a:r>
              <a:rPr lang="en-US" sz="2600"/>
              <a:t>Becoming a leader, doesn't make you someone else, it shows who you are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6827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3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7940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763471"/>
            <a:ext cx="7886700" cy="17389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Don't count people out because of their age, ethnicity, gender</a:t>
            </a:r>
          </a:p>
          <a:p>
            <a:pPr>
              <a:buFont typeface="Wingdings"/>
              <a:buChar char="§"/>
            </a:pP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820832674"/>
      </p:ext>
    </p:extLst>
  </p:cSld>
  <p:clrMapOvr>
    <a:masterClrMapping/>
  </p:clrMapOvr>
  <p:transition/>
  <p:timing/>
</p:sld>
</file>

<file path=ppt/slides/slide3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750" y="4714219"/>
            <a:ext cx="7886700" cy="1902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Do not draw a map of where you will like to serve</a:t>
            </a:r>
          </a:p>
        </p:txBody>
      </p:sp>
    </p:spTree>
    <p:extLst>
      <p:ext uri="{BB962C8B-B14F-4D97-AF65-F5344CB8AC3E}">
        <p14:creationId xmlns:p14="http://schemas.microsoft.com/office/powerpoint/2010/main" val="572048276"/>
      </p:ext>
    </p:extLst>
  </p:cSld>
  <p:clrMapOvr>
    <a:masterClrMapping/>
  </p:clrMapOvr>
  <p:transition/>
  <p:timing/>
</p:sld>
</file>

<file path=ppt/slides/slide3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699001"/>
            <a:ext cx="7886700" cy="1244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The safest place is where God want you</a:t>
            </a:r>
          </a:p>
        </p:txBody>
      </p:sp>
    </p:spTree>
    <p:extLst>
      <p:ext uri="{BB962C8B-B14F-4D97-AF65-F5344CB8AC3E}">
        <p14:creationId xmlns:p14="http://schemas.microsoft.com/office/powerpoint/2010/main" val="131087113"/>
      </p:ext>
    </p:extLst>
  </p:cSld>
  <p:clrMapOvr>
    <a:masterClrMapping/>
  </p:clrMapOvr>
  <p:transition/>
  <p:timing/>
</p:sld>
</file>

<file path=ppt/slides/slide3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534871"/>
            <a:ext cx="7886700" cy="17262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If you don</a:t>
            </a:r>
            <a:r>
              <a:rPr lang="mr-IN" sz="3200">
                <a:solidFill>
                  <a:schemeClr val="bg1"/>
                </a:solidFill>
              </a:rPr>
              <a:t>’</a:t>
            </a:r>
            <a:r>
              <a:rPr lang="en-US" sz="3200">
                <a:solidFill>
                  <a:schemeClr val="bg1"/>
                </a:solidFill>
              </a:rPr>
              <a:t>t know where to start, go to where people are</a:t>
            </a:r>
          </a:p>
        </p:txBody>
      </p:sp>
    </p:spTree>
    <p:extLst>
      <p:ext uri="{BB962C8B-B14F-4D97-AF65-F5344CB8AC3E}">
        <p14:creationId xmlns:p14="http://schemas.microsoft.com/office/powerpoint/2010/main" val="2010370016"/>
      </p:ext>
    </p:extLst>
  </p:cSld>
  <p:clrMapOvr>
    <a:masterClrMapping/>
  </p:clrMapOvr>
  <p:transition/>
  <p:timing/>
</p:sld>
</file>

<file path=ppt/slides/slide3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2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52" y="4776171"/>
            <a:ext cx="7886700" cy="12182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Avoid distorted views of God's work</a:t>
            </a:r>
          </a:p>
        </p:txBody>
      </p:sp>
    </p:spTree>
    <p:extLst>
      <p:ext uri="{BB962C8B-B14F-4D97-AF65-F5344CB8AC3E}">
        <p14:creationId xmlns:p14="http://schemas.microsoft.com/office/powerpoint/2010/main" val="1092782168"/>
      </p:ext>
    </p:extLst>
  </p:cSld>
  <p:clrMapOvr>
    <a:masterClrMapping/>
  </p:clrMapOvr>
  <p:transition/>
  <p:timing/>
</p:sld>
</file>

<file path=ppt/slides/slide3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712670"/>
            <a:ext cx="7886700" cy="14087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Think before acting or speaking</a:t>
            </a:r>
          </a:p>
        </p:txBody>
      </p:sp>
    </p:spTree>
    <p:extLst>
      <p:ext uri="{BB962C8B-B14F-4D97-AF65-F5344CB8AC3E}">
        <p14:creationId xmlns:p14="http://schemas.microsoft.com/office/powerpoint/2010/main" val="356009858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5779" name="Rectangle 3"/>
          <p:cNvSpPr>
            <a:spLocks noGrp="1"/>
          </p:cNvSpPr>
          <p:nvPr>
            <p:ph idx="1"/>
          </p:nvPr>
        </p:nvSpPr>
        <p:spPr>
          <a:xfrm>
            <a:off x="379142" y="1628775"/>
            <a:ext cx="8341112" cy="4497388"/>
          </a:xfrm>
        </p:spPr>
        <p:txBody>
          <a:bodyPr/>
          <a:lstStyle/>
          <a:p>
            <a:pPr>
              <a:buFont typeface="Arial"/>
              <a:buNone/>
            </a:pPr>
            <a:r>
              <a:rPr lang="en-GB" altLang="en-US" sz="3600"/>
              <a:t> </a:t>
            </a:r>
            <a:endParaRPr lang="en-GB" altLang="en-US"/>
          </a:p>
          <a:p>
            <a:pPr algn="ctr">
              <a:buFont typeface="Arial"/>
              <a:buNone/>
            </a:pPr>
            <a:r>
              <a:rPr lang="en-GB" altLang="en-US" sz="2800" i="1"/>
              <a:t>"Leadership is a function of knowing yourself, having a </a:t>
            </a:r>
            <a:r>
              <a:rPr lang="en-GB" altLang="en-US" sz="2800" b="1" i="1"/>
              <a:t>vision</a:t>
            </a:r>
            <a:r>
              <a:rPr lang="en-GB" altLang="en-US" sz="2800" i="1"/>
              <a:t> that is well communicated, </a:t>
            </a:r>
            <a:r>
              <a:rPr lang="en-GB" altLang="en-US" sz="2800" b="1" i="1"/>
              <a:t>building trust</a:t>
            </a:r>
            <a:r>
              <a:rPr lang="en-GB" altLang="en-US" sz="2800" i="1"/>
              <a:t> among colleagues, and </a:t>
            </a:r>
            <a:r>
              <a:rPr lang="en-GB" altLang="en-US" sz="2800" b="1" i="1"/>
              <a:t>taking effective action</a:t>
            </a:r>
            <a:r>
              <a:rPr lang="en-GB" altLang="en-US" sz="2800" i="1"/>
              <a:t> to realize your own leadership potential."</a:t>
            </a:r>
            <a:r>
              <a:rPr lang="en-GB" altLang="en-US"/>
              <a:t> </a:t>
            </a:r>
          </a:p>
          <a:p>
            <a:pPr algn="r">
              <a:buFont typeface="Arial"/>
              <a:buNone/>
            </a:pPr>
            <a:r>
              <a:rPr lang="en-GB" altLang="en-US" sz="1800" err="1"/>
              <a:t>Prof. Warren Bennis</a:t>
            </a:r>
          </a:p>
          <a:p>
            <a:pPr algn="r">
              <a:buFont typeface="Arial"/>
              <a:buNone/>
            </a:pPr>
            <a:endParaRPr lang="en-GB" altLang="en-US" sz="280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alphaModFix amt="51000"/>
          </a:blip>
          <a:stretch>
            <a:fillRect/>
          </a:stretch>
        </p:blipFill>
        <p:spPr>
          <a:xfrm>
            <a:off x="0" y="0"/>
            <a:ext cx="9144000" cy="201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980934"/>
      </p:ext>
    </p:extLst>
  </p:cSld>
  <p:clrMapOvr>
    <a:masterClrMapping/>
  </p:clrMapOvr>
  <p:transition/>
  <p:timing/>
</p:sld>
</file>

<file path=ppt/slides/slide4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687270"/>
            <a:ext cx="7886700" cy="143413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Move on. If you have to fight to keep your Job, you already lost it</a:t>
            </a:r>
          </a:p>
        </p:txBody>
      </p:sp>
    </p:spTree>
    <p:extLst>
      <p:ext uri="{BB962C8B-B14F-4D97-AF65-F5344CB8AC3E}">
        <p14:creationId xmlns:p14="http://schemas.microsoft.com/office/powerpoint/2010/main" val="568242864"/>
      </p:ext>
    </p:extLst>
  </p:cSld>
  <p:clrMapOvr>
    <a:masterClrMapping/>
  </p:clrMapOvr>
  <p:transition/>
  <p:timing/>
</p:sld>
</file>

<file path=ppt/slides/slide4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1214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52" y="4622800"/>
            <a:ext cx="7886700" cy="13319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bg1"/>
                </a:solidFill>
              </a:rPr>
              <a:t>Show commitment even in difficult times. </a:t>
            </a:r>
          </a:p>
        </p:txBody>
      </p:sp>
    </p:spTree>
    <p:extLst>
      <p:ext uri="{BB962C8B-B14F-4D97-AF65-F5344CB8AC3E}">
        <p14:creationId xmlns:p14="http://schemas.microsoft.com/office/powerpoint/2010/main" val="598037039"/>
      </p:ext>
    </p:extLst>
  </p:cSld>
  <p:clrMapOvr>
    <a:masterClrMapping/>
  </p:clrMapOvr>
  <p:transition/>
  <p:timing/>
</p:sld>
</file>

<file path=ppt/slides/slide4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5688" y="1037063"/>
            <a:ext cx="8541833" cy="2607017"/>
          </a:xfrm>
        </p:spPr>
        <p:txBody>
          <a:bodyPr>
            <a:normAutofit/>
          </a:bodyPr>
          <a:lstStyle/>
          <a:p>
            <a:pPr lvl="0" algn="ctr" defTabSz="914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  <a:t>“God would rather place us in the </a:t>
            </a:r>
            <a:b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</a:br>
            <a:r>
              <a:rPr lang="en-US" altLang="en-US" sz="4900" i="1" cap="none">
                <a:latin typeface="Abadi MT Condensed Light" charset="0"/>
                <a:ea typeface="Abadi MT Condensed Light" charset="0"/>
                <a:cs typeface="Abadi MT Condensed Light" charset="0"/>
              </a:rPr>
              <a:t>crockpot instead of the microwave.”</a:t>
            </a:r>
            <a:br>
              <a:rPr lang="en-US" altLang="en-US" i="1" cap="none">
                <a:latin typeface="Abadi MT Condensed Light" charset="0"/>
                <a:ea typeface="Abadi MT Condensed Light" charset="0"/>
                <a:cs typeface="Abadi MT Condensed Light" charset="0"/>
              </a:rPr>
            </a:br>
            <a:endParaRPr lang="en-US" i="1">
              <a:latin typeface="Abadi MT Condensed Light" charset="0"/>
              <a:ea typeface="Abadi MT Condensed Light" charset="0"/>
              <a:cs typeface="Abadi MT Condensed Light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n-US" altLang="en-US">
                <a:latin typeface="Arial"/>
              </a:rPr>
              <a:t>John Maxwell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67163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848600" cy="1431925"/>
          </a:xfrm>
        </p:spPr>
        <p:txBody>
          <a:bodyPr/>
          <a:lstStyle/>
          <a:p>
            <a:pPr eaLnBrk="1" hangingPunct="1"/>
            <a:r>
              <a:rPr lang="en-US" altLang="en-US" sz="6000"/>
              <a:t>Leadership</a:t>
            </a:r>
            <a:r>
              <a:rPr lang="en-US" altLang="en-US" sz="400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alphaModFix amt="30000"/>
          </a:blip>
          <a:stretch>
            <a:fillRect/>
          </a:stretch>
        </p:blipFill>
        <p:spPr>
          <a:xfrm>
            <a:off x="-1" y="-1"/>
            <a:ext cx="9134835" cy="6099718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/>
              <a:buChar char="§"/>
              <a:defRPr/>
            </a:pPr>
            <a:r>
              <a:rPr lang="en-US" sz="3600"/>
              <a:t>Moves from the internal to the external</a:t>
            </a:r>
          </a:p>
          <a:p>
            <a:pPr>
              <a:buFont typeface="Wingdings"/>
              <a:buChar char="§"/>
              <a:defRPr/>
            </a:pPr>
            <a:r>
              <a:rPr lang="en-US" sz="3600"/>
              <a:t>First it’s personal then public</a:t>
            </a:r>
          </a:p>
          <a:p>
            <a:pPr>
              <a:buFont typeface="Wingdings"/>
              <a:buChar char="§"/>
              <a:defRPr/>
            </a:pPr>
            <a:r>
              <a:rPr lang="en-US" sz="3600"/>
              <a:t>Intra-personal then Inter-personal</a:t>
            </a:r>
          </a:p>
          <a:p>
            <a:pPr>
              <a:buFont typeface="Wingdings"/>
              <a:buChar char="§"/>
              <a:defRPr/>
            </a:pPr>
            <a:r>
              <a:rPr lang="en-US" sz="3600"/>
              <a:t>Starts with me then goes to others</a:t>
            </a:r>
          </a:p>
          <a:p>
            <a:pPr>
              <a:buFont typeface="Wingdings"/>
              <a:buChar char="§"/>
              <a:defRPr/>
            </a:pPr>
            <a:r>
              <a:rPr lang="en-US" sz="3600"/>
              <a:t>Lead yourself, before pretending to lead other</a:t>
            </a:r>
          </a:p>
          <a:p>
            <a:pPr eaLnBrk="1" hangingPunct="1">
              <a:buFont typeface="Wingdings"/>
              <a:buChar char="n"/>
              <a:defRPr/>
            </a:pPr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390508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grpId="0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grpId="0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alphaModFix amt="44000"/>
          </a:blip>
          <a:stretch>
            <a:fillRect/>
          </a:stretch>
        </p:blipFill>
        <p:spPr>
          <a:xfrm>
            <a:off x="0" y="-12700"/>
            <a:ext cx="9144000" cy="6108700"/>
          </a:xfrm>
          <a:prstGeom prst="rect">
            <a:avLst/>
          </a:prstGeom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4800">
                <a:solidFill>
                  <a:schemeClr val="bg1"/>
                </a:solidFill>
              </a:rPr>
              <a:t>Scope of Leadership</a:t>
            </a:r>
            <a:r>
              <a:rPr lang="en-US" altLang="en-US" sz="400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Personal </a:t>
            </a:r>
          </a:p>
          <a:p>
            <a:r>
              <a:rPr lang="en-US" sz="3600">
                <a:solidFill>
                  <a:schemeClr val="bg1"/>
                </a:solidFill>
              </a:rPr>
              <a:t>Domestic</a:t>
            </a:r>
          </a:p>
          <a:p>
            <a:r>
              <a:rPr lang="en-US" sz="3600">
                <a:solidFill>
                  <a:schemeClr val="bg1"/>
                </a:solidFill>
              </a:rPr>
              <a:t>Community </a:t>
            </a:r>
          </a:p>
          <a:p>
            <a:r>
              <a:rPr lang="en-US" sz="3600">
                <a:solidFill>
                  <a:schemeClr val="bg1"/>
                </a:solidFill>
              </a:rPr>
              <a:t>National/International</a:t>
            </a:r>
          </a:p>
          <a:p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1360674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-0.02552 0.75279 0.0908 0.66613 C 0.20747 0.57948 0.21649 0.50394 0.23177 0.40825 C 0.24705 0.31256 0.22118 0.15964 0.18264 0.09152 C 0.1441 0.02341 0.03802 0 0 0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49632" y="613317"/>
            <a:ext cx="54601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9pPr>
          </a:lstStyle>
          <a:p>
            <a:r>
              <a:rPr lang="en-US" altLang="en-US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The 20% Principle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8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173"/>
                    </a14:imgEffect>
                    <a14:imgEffect>
                      <a14:saturation sat="96000"/>
                    </a14:imgEffect>
                    <a14:imgEffect>
                      <a14:brightnessContrast bright="11000" contrast="5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46049" y="1758950"/>
            <a:ext cx="8129626" cy="3340100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98140988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0355" name="Text Box 3"/>
          <p:cNvSpPr txBox="1">
            <a:spLocks noChangeArrowheads="1"/>
          </p:cNvSpPr>
          <p:nvPr/>
        </p:nvSpPr>
        <p:spPr bwMode="auto">
          <a:xfrm>
            <a:off x="1345581" y="1055649"/>
            <a:ext cx="54601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/>
                <a:ea typeface="ＭＳ Ｐゴシック" charset="-128"/>
              </a:defRPr>
            </a:lvl9pPr>
          </a:lstStyle>
          <a:p>
            <a:r>
              <a:rPr lang="en-US" altLang="en-US" sz="4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20% Principle</a:t>
            </a:r>
          </a:p>
        </p:txBody>
      </p:sp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609600" y="2512316"/>
            <a:ext cx="8222166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571500" indent="-571500">
              <a:buFont typeface="Wingdings"/>
              <a:buChar char="§"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The 20% produce the 80% of the results</a:t>
            </a:r>
          </a:p>
          <a:p>
            <a:pPr marL="571500" indent="-571500">
              <a:buFont typeface="Wingdings"/>
              <a:buChar char="§"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The 20% does the 80% of the work</a:t>
            </a:r>
          </a:p>
          <a:p>
            <a:pPr marL="571500" indent="-571500">
              <a:buFont typeface="Wingdings"/>
              <a:buChar char="§"/>
              <a:defRPr/>
            </a:pPr>
            <a:r>
              <a:rPr lang="en-US" sz="36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The 20% gives the 80% of the Money</a:t>
            </a:r>
          </a:p>
          <a:p>
            <a:pPr>
              <a:buFontTx/>
              <a:buChar char="•"/>
              <a:defRPr/>
            </a:pPr>
            <a:endParaRPr lang="en-US" sz="400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>
              <a:defRPr/>
            </a:pPr>
            <a:endParaRPr lang="en-US" sz="400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236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0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03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alphaModFix amt="4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500"/>
                    </a14:imgEffect>
                    <a14:imgEffect>
                      <a14:saturation sat="89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9144000" cy="6096000"/>
          </a:xfrm>
          <a:prstGeom prst="rect">
            <a:avLst/>
          </a:prstGeom>
        </p:spPr>
      </p:pic>
      <p:sp>
        <p:nvSpPr>
          <p:cNvPr id="71682" name="Rectangle 2"/>
          <p:cNvSpPr>
            <a:spLocks noGrp="1"/>
          </p:cNvSpPr>
          <p:nvPr>
            <p:ph type="title"/>
          </p:nvPr>
        </p:nvSpPr>
        <p:spPr>
          <a:xfrm>
            <a:off x="946615" y="506258"/>
            <a:ext cx="6738938" cy="1143000"/>
          </a:xfrm>
        </p:spPr>
        <p:txBody>
          <a:bodyPr/>
          <a:lstStyle/>
          <a:p>
            <a:r>
              <a:rPr lang="en-GB" altLang="en-US" sz="3600" b="1"/>
              <a:t>Individual Exercise</a:t>
            </a:r>
            <a:br>
              <a:rPr lang="en-GB" altLang="en-US" sz="3600" b="1"/>
            </a:br>
            <a:endParaRPr lang="en-US" altLang="en-US" sz="3600" b="1"/>
          </a:p>
        </p:txBody>
      </p:sp>
      <p:sp>
        <p:nvSpPr>
          <p:cNvPr id="71683" name="Rectangle 3"/>
          <p:cNvSpPr>
            <a:spLocks noGrp="1"/>
          </p:cNvSpPr>
          <p:nvPr>
            <p:ph idx="1"/>
          </p:nvPr>
        </p:nvSpPr>
        <p:spPr>
          <a:xfrm>
            <a:off x="771332" y="2291150"/>
            <a:ext cx="7731125" cy="2952750"/>
          </a:xfrm>
        </p:spPr>
        <p:txBody>
          <a:bodyPr>
            <a:normAutofit/>
          </a:bodyPr>
          <a:lstStyle/>
          <a:p>
            <a:r>
              <a:rPr lang="en-GB" altLang="en-US" sz="2800"/>
              <a:t>Choose a leader YOU admire (in your mind)</a:t>
            </a:r>
          </a:p>
          <a:p>
            <a:r>
              <a:rPr lang="en-GB" altLang="en-US" sz="2800"/>
              <a:t>What personality traits and skills do they have?</a:t>
            </a:r>
          </a:p>
          <a:p>
            <a:endParaRPr lang="en-GB" altLang="en-US" sz="2800"/>
          </a:p>
        </p:txBody>
      </p:sp>
    </p:spTree>
    <p:extLst>
      <p:ext uri="{BB962C8B-B14F-4D97-AF65-F5344CB8AC3E}">
        <p14:creationId xmlns:p14="http://schemas.microsoft.com/office/powerpoint/2010/main" val="180441473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Template>Gallery</Template>
  <Company/>
  <PresentationFormat>On-screen Show (4:3)</PresentationFormat>
  <Paragraphs>173</Paragraphs>
  <Slides>42</Slides>
  <Notes>3</Notes>
  <TotalTime>7223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baseType="lpstr" size="43">
      <vt:lpstr>Gallery</vt:lpstr>
      <vt:lpstr>Starting Right</vt:lpstr>
      <vt:lpstr>“God would rather place us in the crockpot instead of the microwave.”</vt:lpstr>
      <vt:lpstr>Understanding Leadership</vt:lpstr>
      <vt:lpstr>Slide 4</vt:lpstr>
      <vt:lpstr>Leadership </vt:lpstr>
      <vt:lpstr>Scope of Leadership </vt:lpstr>
      <vt:lpstr>Slide 7</vt:lpstr>
      <vt:lpstr>Slide 8</vt:lpstr>
      <vt:lpstr>Individual Exercise</vt:lpstr>
      <vt:lpstr>Leadership Traits</vt:lpstr>
      <vt:lpstr>Leadership Skills </vt:lpstr>
      <vt:lpstr>Most Important Traits for leaders</vt:lpstr>
      <vt:lpstr>Words often used to describe ineffective leaders</vt:lpstr>
      <vt:lpstr>Slide 14</vt:lpstr>
      <vt:lpstr>Exercise In pairs </vt:lpstr>
      <vt:lpstr>Slide 16</vt:lpstr>
      <vt:lpstr>Slide 17</vt:lpstr>
      <vt:lpstr>Slide 18</vt:lpstr>
      <vt:lpstr>Slide 19</vt:lpstr>
      <vt:lpstr>What does having authority mean? </vt:lpstr>
      <vt:lpstr>What do Leaders actually do?</vt:lpstr>
      <vt:lpstr>What do Leaders actually do?</vt:lpstr>
      <vt:lpstr>Leader’s Inventory</vt:lpstr>
      <vt:lpstr>Leader’s Inventory</vt:lpstr>
      <vt:lpstr>Leader’s Inventory</vt:lpstr>
      <vt:lpstr>Great Leaders Grow</vt:lpstr>
      <vt:lpstr>Gain knowledge</vt:lpstr>
      <vt:lpstr>Reach out to others</vt:lpstr>
      <vt:lpstr>Open your world</vt:lpstr>
      <vt:lpstr>Walk toward wisdom</vt:lpstr>
      <vt:lpstr>How to lead when you are not the leader</vt:lpstr>
      <vt:lpstr>On promotion</vt:lpstr>
      <vt:lpstr>On promotion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“God would rather place us in the crockpot instead of the microwave.”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Leader for Life</dc:title>
  <dc:creator>Elias Zabala Sr</dc:creator>
  <cp:lastModifiedBy>Elias Zabala Sr</cp:lastModifiedBy>
  <cp:revision>67</cp:revision>
  <dcterms:created xsi:type="dcterms:W3CDTF">2018-01-15T21:45:06Z</dcterms:created>
  <dcterms:modified xsi:type="dcterms:W3CDTF">2020-02-26T01:00:48Z</dcterms:modified>
</cp:coreProperties>
</file>