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781" r:id="rId1"/>
    <p:sldMasterId id="2147483793" r:id="rId2"/>
  </p:sldMasterIdLst>
  <p:notesMasterIdLst>
    <p:notesMasterId r:id="rId3"/>
  </p:notesMasterIdLst>
  <p:handoutMasterIdLst>
    <p:handoutMasterId r:id="rId4"/>
  </p:handoutMasterIdLst>
  <p:sldIdLst>
    <p:sldId id="292" r:id="rId5"/>
    <p:sldId id="276" r:id="rId6"/>
    <p:sldId id="290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77" r:id="rId15"/>
    <p:sldId id="258" r:id="rId16"/>
    <p:sldId id="278" r:id="rId17"/>
    <p:sldId id="260" r:id="rId18"/>
    <p:sldId id="261" r:id="rId19"/>
    <p:sldId id="272" r:id="rId20"/>
    <p:sldId id="273" r:id="rId21"/>
    <p:sldId id="270" r:id="rId22"/>
    <p:sldId id="263" r:id="rId23"/>
    <p:sldId id="268" r:id="rId24"/>
    <p:sldId id="264" r:id="rId25"/>
    <p:sldId id="265" r:id="rId26"/>
    <p:sldId id="266" r:id="rId27"/>
    <p:sldId id="281" r:id="rId28"/>
    <p:sldId id="289" r:id="rId29"/>
    <p:sldId id="279" r:id="rId30"/>
    <p:sldId id="291" r:id="rId31"/>
    <p:sldId id="280" r:id="rId32"/>
    <p:sldId id="274" r:id="rId33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50"/>
    <p:restoredTop sz="94803"/>
  </p:normalViewPr>
  <p:slideViewPr>
    <p:cSldViewPr snapToGrid="0" snapToObjects="1">
      <p:cViewPr varScale="1">
        <p:scale>
          <a:sx n="117" d="100"/>
          <a:sy n="117" d="100"/>
        </p:scale>
        <p:origin x="91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6.xml" /><Relationship Id="rId21" Type="http://schemas.openxmlformats.org/officeDocument/2006/relationships/slide" Target="slides/slide17.xml" /><Relationship Id="rId22" Type="http://schemas.openxmlformats.org/officeDocument/2006/relationships/slide" Target="slides/slide18.xml" /><Relationship Id="rId23" Type="http://schemas.openxmlformats.org/officeDocument/2006/relationships/slide" Target="slides/slide19.xml" /><Relationship Id="rId24" Type="http://schemas.openxmlformats.org/officeDocument/2006/relationships/slide" Target="slides/slide20.xml" /><Relationship Id="rId25" Type="http://schemas.openxmlformats.org/officeDocument/2006/relationships/slide" Target="slides/slide21.xml" /><Relationship Id="rId26" Type="http://schemas.openxmlformats.org/officeDocument/2006/relationships/slide" Target="slides/slide22.xml" /><Relationship Id="rId27" Type="http://schemas.openxmlformats.org/officeDocument/2006/relationships/slide" Target="slides/slide23.xml" /><Relationship Id="rId28" Type="http://schemas.openxmlformats.org/officeDocument/2006/relationships/slide" Target="slides/slide24.xml" /><Relationship Id="rId29" Type="http://schemas.openxmlformats.org/officeDocument/2006/relationships/slide" Target="slides/slide25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6.xml" /><Relationship Id="rId31" Type="http://schemas.openxmlformats.org/officeDocument/2006/relationships/slide" Target="slides/slide27.xml" /><Relationship Id="rId32" Type="http://schemas.openxmlformats.org/officeDocument/2006/relationships/slide" Target="slides/slide28.xml" /><Relationship Id="rId33" Type="http://schemas.openxmlformats.org/officeDocument/2006/relationships/slide" Target="slides/slide29.xml" /><Relationship Id="rId34" Type="http://schemas.openxmlformats.org/officeDocument/2006/relationships/tags" Target="tags/tag1.xml" /><Relationship Id="rId35" Type="http://schemas.openxmlformats.org/officeDocument/2006/relationships/presProps" Target="presProps.xml" /><Relationship Id="rId36" Type="http://schemas.openxmlformats.org/officeDocument/2006/relationships/viewProps" Target="viewProps.xml" /><Relationship Id="rId37" Type="http://schemas.openxmlformats.org/officeDocument/2006/relationships/theme" Target="theme/theme1.xml" /><Relationship Id="rId38" Type="http://schemas.openxmlformats.org/officeDocument/2006/relationships/tableStyles" Target="tableStyles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oleObject" Target="Workbook1" TargetMode="External" /><Relationship Id="rId2" Type="http://schemas.microsoft.com/office/2011/relationships/chartColorStyle" Target="colors1.xml" /><Relationship Id="rId3" Type="http://schemas.microsoft.com/office/2011/relationships/chartStyle" Target="style1.xml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sz="3200" b="1" noProof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Viviendo</a:t>
            </a:r>
            <a:r>
              <a:rPr lang="es-ES_tradnl" sz="3200" b="1" baseline="0" noProof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 en</a:t>
            </a:r>
            <a:r>
              <a:rPr lang="es-ES_tradnl" sz="3200" b="1" noProof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 Rojo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400" b="0" i="0" u="none" strike="noStrike" kern="1200" spc="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2800" b="1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uri="{CE6537A1-D6FC-4f65-9D91-7224C49458BB}">
                <c15:showLeaderLines xmlns:c15="http://schemas.microsoft.com/office/drawing/2012/chart" value="1"/>
              </c:ext>
            </c:extLst>
          </c:dLbls>
          <c:cat>
            <c:strRef>
              <c:f>Sheet1!$D$7:$D$10</c:f>
              <c:strCache>
                <c:ptCount val="4"/>
                <c:pt idx="0">
                  <c:v>Casa </c:v>
                </c:pt>
                <c:pt idx="1">
                  <c:v>Estudios</c:v>
                </c:pt>
                <c:pt idx="2">
                  <c:v>Carro</c:v>
                </c:pt>
                <c:pt idx="3">
                  <c:v>Tarjetas</c:v>
                </c:pt>
              </c:strCache>
            </c:strRef>
          </c:cat>
          <c:val>
            <c:numRef>
              <c:f>Sheet1!$E$7:$E$10</c:f>
              <c:numCache>
                <c:formatCode>_("$"* #,##0_);_("$"* \(#,##0\);_("$"* "-"??_);_(@_)</c:formatCode>
                <c:ptCount val="4"/>
                <c:pt idx="0">
                  <c:v>173000</c:v>
                </c:pt>
                <c:pt idx="1">
                  <c:v>49000</c:v>
                </c:pt>
                <c:pt idx="2">
                  <c:v>28000</c:v>
                </c:pt>
                <c:pt idx="3">
                  <c:v>16000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2F-8B47-95CF-2DBC61F9CE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895865648"/>
        <c:axId val="896726272"/>
      </c:barChart>
      <c:catAx>
        <c:axId val="895865648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32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6726272"/>
        <c:crosses val="autoZero"/>
        <c:auto val="0"/>
        <c:lblAlgn val="ctr"/>
        <c:lblOffset/>
        <c:noMultiLvlLbl val="0"/>
      </c:catAx>
      <c:valAx>
        <c:axId val="896726272"/>
        <c:scaling>
          <c:orientation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crossAx val="895865648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756194-4B22-F14D-B3E2-12FFA855B4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F0DCB8-4858-0949-AE9E-866AB50132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4041B-CBB9-6F44-BDD8-0CB67D0B42E3}" type="datetimeFigureOut">
              <a:rPr lang="en-US" smtClean="0"/>
              <a:t>1/31/20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87E74A-592D-3E43-97B6-CC0D33F382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26110-4939-654C-996C-F0E8BC9449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AD841-D799-7543-B992-9E811F2BF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99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468B9-B580-0B4B-A7CA-A9ECFBA87644}" type="datetimeFigureOut">
              <a:rPr lang="en-US" smtClean="0"/>
              <a:t>1/31/20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162E6-AB78-D944-84EB-149791DCF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69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3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4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8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 press to reach the end of the race and receive the heavenly prize for which God, through Christ Jesus, is calling 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D5F24-2C50-AE40-BE62-B510CD5D63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1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Kids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162E6-AB78-D944-84EB-149791DCFE5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49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Example of renting unit – could buy property but not rent because of FICO</a:t>
            </a:r>
            <a:r>
              <a:rPr lang="en-US" baseline="0"/>
              <a:t> score</a:t>
            </a:r>
          </a:p>
          <a:p>
            <a:r>
              <a:rPr lang="en-US" baseline="0"/>
              <a:t>Don’t need credit cards for everything – Debit cards with MC/Visa logo will work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162E6-AB78-D944-84EB-149791DCFE5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63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Sales is only good if you need the items you buyiing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162E6-AB78-D944-84EB-149791DCFE5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12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Bad Direction</a:t>
            </a:r>
          </a:p>
          <a:p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Growing up in Home with no sense of</a:t>
            </a:r>
          </a:p>
          <a:p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Bad Turn, wrong investment and your life will be a total mess</a:t>
            </a:r>
          </a:p>
          <a:p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Get Distracted, the sales does not good if you dont need what is on sales.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162E6-AB78-D944-84EB-149791DCFE5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1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162E6-AB78-D944-84EB-149791DCFE5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1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162E6-AB78-D944-84EB-149791DCFE5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25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No quiero decir que ya haya logrado estas cosas ni que ya haya alcanzado la perfección; pero sigo adelante a fin de hacer mía esa perfección para la cual Cristo Jesús primeramente me hizo suyo. No, amados hermanos, no lo he logrado, pero me concentro sólo en esto: olvido el pasado y fijo la mirada en lo que tengo por delante, y así avanzo hasta llegar al final de la carrera para recibir el premio celestial al cual Dios nos llama por medio de Cristo Jesús.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9162E6-AB78-D944-84EB-149791DCFE5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53829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</p:spPr>
        <p:txBody>
          <a:bodyPr anchor="b"/>
          <a:lstStyle>
            <a:lvl1pPr>
              <a:defRPr sz="495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05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2703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91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1616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07341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76833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8969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3579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7550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2306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978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0"/>
            <a:ext cx="7659687" cy="1168400"/>
          </a:xfrm>
        </p:spPr>
        <p:txBody>
          <a:bodyPr anchor="t"/>
          <a:lstStyle>
            <a:lvl1pPr algn="l">
              <a:defRPr sz="27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52863"/>
            <a:ext cx="6135687" cy="1633538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16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165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350">
                <a:solidFill>
                  <a:srgbClr val="FFFFFF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1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2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/>
  <p:timing/>
  <p:txStyles>
    <p:titleStyle>
      <a:lvl1pPr algn="l" defTabSz="685800" rtl="0" eaLnBrk="1" latinLnBrk="0" hangingPunct="1">
        <a:spcBef>
          <a:spcPct val="0"/>
        </a:spcBef>
        <a:buNone/>
        <a:defRPr sz="3450" kern="1200" cap="none" spc="-75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7145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indent="-17145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7145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indent="-171450" algn="l" defTabSz="6858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defTabSz="6858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40" indent="-137160" algn="l" defTabSz="6858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-137160" algn="l" defTabSz="6858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1/31/20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6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iming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chart" Target="../charts/chart1.xml" /><Relationship Id="rId3" Type="http://schemas.openxmlformats.org/officeDocument/2006/relationships/image" Target="../media/image3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4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5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6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7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Relationship Id="rId2" Type="http://schemas.openxmlformats.org/officeDocument/2006/relationships/image" Target="../media/image2.jpe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8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notesSlide" Target="../notesSlides/notesSlide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2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Relationship Id="rId2" Type="http://schemas.openxmlformats.org/officeDocument/2006/relationships/image" Target="../media/image2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Relationship Id="rId2" Type="http://schemas.openxmlformats.org/officeDocument/2006/relationships/image" Target="../media/image2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Relationship Id="rId2" Type="http://schemas.openxmlformats.org/officeDocument/2006/relationships/image" Target="../media/image2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Relationship Id="rId2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4B5236-636B-3848-88C2-F1530C8FE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3ED101D-A1F8-4743-8B9B-EA039EE0E8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32869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3" y="456692"/>
            <a:ext cx="5937755" cy="1188720"/>
          </a:xfrm>
        </p:spPr>
        <p:txBody>
          <a:bodyPr/>
          <a:lstStyle/>
          <a:p>
            <a:pPr fontAlgn="auto">
              <a:spcAft>
                <a:spcPct val="0"/>
              </a:spcAft>
              <a:defRPr/>
            </a:pPr>
            <a:r>
              <a:rPr lang="es-DO"/>
              <a:t>IMPLICACIONES PRACTICAS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4757" y="2146121"/>
            <a:ext cx="6820325" cy="3924801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es-DO" sz="3200"/>
              <a:t>El énfasis mayor no debe estar en la estructura organizacional pero en la iglesia.</a:t>
            </a:r>
          </a:p>
          <a:p>
            <a:pPr>
              <a:buClrTx/>
            </a:pPr>
            <a:r>
              <a:rPr lang="es-DO" sz="3200"/>
              <a:t>El parámetro para medir nuestro éxito al cumplir la misión no es la estructura sino la iglesia.</a:t>
            </a:r>
          </a:p>
          <a:p>
            <a:pPr>
              <a:buClrTx/>
            </a:pPr>
            <a:r>
              <a:rPr lang="es-DO" sz="3200"/>
              <a:t>La estructura organizacional existe para servir a la iglesia no lo contrario.</a:t>
            </a:r>
          </a:p>
        </p:txBody>
      </p:sp>
    </p:spTree>
    <p:extLst>
      <p:ext uri="{BB962C8B-B14F-4D97-AF65-F5344CB8AC3E}">
        <p14:creationId xmlns:p14="http://schemas.microsoft.com/office/powerpoint/2010/main" val="16603560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236" y="288493"/>
            <a:ext cx="8007927" cy="1143000"/>
          </a:xfrm>
        </p:spPr>
        <p:txBody>
          <a:bodyPr/>
          <a:lstStyle/>
          <a:p>
            <a:r>
              <a:rPr lang="es-ES_tradnl" sz="4000" b="1">
                <a:latin typeface="Times New Roman" charset="0"/>
                <a:ea typeface="Times New Roman" charset="0"/>
                <a:cs typeface="Times New Roman" charset="0"/>
              </a:rPr>
              <a:t>Promedio de Adeudamiento en EU!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251673"/>
              </p:ext>
            </p:extLst>
          </p:nvPr>
        </p:nvGraphicFramePr>
        <p:xfrm>
          <a:off x="457200" y="1600199"/>
          <a:ext cx="7620000" cy="5077691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rcRect l="9397" t="79854" r="11894" b="4583"/>
          <a:stretch>
            <a:fillRect/>
          </a:stretch>
        </p:blipFill>
        <p:spPr>
          <a:xfrm>
            <a:off x="1219199" y="5832764"/>
            <a:ext cx="6137565" cy="38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635092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66255"/>
            <a:ext cx="6702136" cy="1676400"/>
          </a:xfrm>
        </p:spPr>
        <p:txBody>
          <a:bodyPr>
            <a:noAutofit/>
          </a:bodyPr>
          <a:lstStyle/>
          <a:p>
            <a:r>
              <a:rPr lang="es-ES_tradnl" sz="5400">
                <a:latin typeface="Times New Roman" charset="0"/>
                <a:ea typeface="Times New Roman" charset="0"/>
                <a:cs typeface="Times New Roman" charset="0"/>
              </a:rPr>
              <a:t>Elige tu futuro!</a:t>
            </a:r>
            <a:br>
              <a:rPr lang="es-ES_tradnl" sz="540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s-ES_tradnl" sz="5400">
                <a:latin typeface="Times New Roman" charset="0"/>
                <a:ea typeface="Times New Roman" charset="0"/>
                <a:cs typeface="Times New Roman" charset="0"/>
              </a:rPr>
              <a:t>Caso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5164"/>
            <a:ext cx="7620000" cy="4447309"/>
          </a:xfrm>
        </p:spPr>
        <p:txBody>
          <a:bodyPr>
            <a:normAutofit lnSpcReduction="10000"/>
          </a:bodyPr>
          <a:lstStyle/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35 Casado y dos hijos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2 Carros con prestamos 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Tienes Deudas en la Universidad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Vive en apartamento Alquilado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No tienes ahorros para el colegio de los hijos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Fondos de Emergencia no existe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Deudas en Tarjetas de Créditos $15,000</a:t>
            </a:r>
          </a:p>
          <a:p>
            <a:endParaRPr lang="en-US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6708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553" y="522901"/>
            <a:ext cx="7159337" cy="746522"/>
          </a:xfrm>
        </p:spPr>
        <p:txBody>
          <a:bodyPr>
            <a:noAutofit/>
          </a:bodyPr>
          <a:lstStyle/>
          <a:p>
            <a:r>
              <a:rPr lang="es-ES_tradnl" sz="4800">
                <a:latin typeface="Times New Roman" charset="0"/>
                <a:ea typeface="Times New Roman" charset="0"/>
                <a:cs typeface="Times New Roman" charset="0"/>
              </a:rPr>
              <a:t>Elige tu futuro!</a:t>
            </a:r>
            <a:br>
              <a:rPr lang="es-ES_tradnl" sz="480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s-ES_tradnl" sz="4800">
                <a:latin typeface="Times New Roman" charset="0"/>
                <a:ea typeface="Times New Roman" charset="0"/>
                <a:cs typeface="Times New Roman" charset="0"/>
              </a:rPr>
              <a:t>Caso 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3490"/>
            <a:ext cx="7620000" cy="4447309"/>
          </a:xfrm>
        </p:spPr>
        <p:txBody>
          <a:bodyPr>
            <a:normAutofit lnSpcReduction="10000"/>
          </a:bodyPr>
          <a:lstStyle/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35 Casado y dos hijos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2 Carros sin prestamos 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Cero $ Deudas en la Universidad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Vive en apartamento saldado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Tienes ahorros para el colegio de los hijos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Tienes un fondos de Emergencia de 6 meses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No Deudas en Tarjetas de Créditos</a:t>
            </a:r>
            <a:endParaRPr lang="es-ES_tradnl" sz="200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6945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400">
                <a:latin typeface="Times New Roman" charset="0"/>
                <a:ea typeface="Times New Roman" charset="0"/>
                <a:cs typeface="Times New Roman" charset="0"/>
              </a:rPr>
              <a:t>Que nos dice la sociedad moderna…?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60411"/>
            <a:ext cx="7620000" cy="3600450"/>
          </a:xfrm>
        </p:spPr>
        <p:txBody>
          <a:bodyPr>
            <a:normAutofit/>
          </a:bodyPr>
          <a:lstStyle/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Cambia el Carro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Una casa mas grande, con préstamo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Compite con tus amigos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Mientras mas aparenta-Mas te respetan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Vive un día a la vez? No ahorres.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218" y="1017462"/>
            <a:ext cx="3507903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989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752109" cy="1143000"/>
          </a:xfrm>
        </p:spPr>
        <p:txBody>
          <a:bodyPr/>
          <a:lstStyle/>
          <a:p>
            <a:r>
              <a:rPr lang="es-ES_tradnl" sz="4800">
                <a:latin typeface="Times New Roman" charset="0"/>
                <a:ea typeface="Times New Roman" charset="0"/>
                <a:cs typeface="Times New Roman" charset="0"/>
              </a:rPr>
              <a:t>Que nos dicen los expertos?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091" y="1782762"/>
            <a:ext cx="7620000" cy="4800600"/>
          </a:xfrm>
        </p:spPr>
        <p:txBody>
          <a:bodyPr>
            <a:normAutofit/>
          </a:bodyPr>
          <a:lstStyle/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Compra tu Carro con Efectivo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Evita las tarjetas de Crédito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NO te afanes por tener Crédito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Invierte en tu propia casa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Ahorra-Fondo de emergencia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Vive con menos de lo que tu ganas</a:t>
            </a:r>
          </a:p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Mantén un presupuesto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1530" y="0"/>
            <a:ext cx="3162470" cy="466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5047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318654" y="1468582"/>
            <a:ext cx="812291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10000"/>
              </a:lnSpc>
              <a:spcBef>
                <a:spcPct val="20000"/>
              </a:spcBef>
              <a:buFont typeface="Arial"/>
              <a:buChar char="•"/>
            </a:pPr>
            <a:r>
              <a:rPr lang="es-ES_tradnl" altLang="en-US" sz="4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La falta de ahorros es una de las causas mayores de la crisis financiera actual. </a:t>
            </a:r>
          </a:p>
          <a:p>
            <a:pPr marL="571500" indent="-571500">
              <a:lnSpc>
                <a:spcPct val="110000"/>
              </a:lnSpc>
              <a:spcBef>
                <a:spcPct val="20000"/>
              </a:spcBef>
              <a:buFont typeface="Arial"/>
              <a:buChar char="•"/>
            </a:pPr>
            <a:r>
              <a:rPr lang="es-ES_tradnl" altLang="en-US" sz="4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Un error común es consumir mas de lo que ganamos. </a:t>
            </a:r>
          </a:p>
          <a:p>
            <a:pPr marL="571500" indent="-571500">
              <a:lnSpc>
                <a:spcPct val="110000"/>
              </a:lnSpc>
              <a:spcBef>
                <a:spcPct val="20000"/>
              </a:spcBef>
              <a:buFont typeface="Arial"/>
              <a:buChar char="•"/>
            </a:pPr>
            <a:r>
              <a:rPr lang="es-ES_tradnl" altLang="en-US" sz="4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Coloca tu ahorro en la columna de gastos en tu presupuesto mensual.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3782" y="346364"/>
            <a:ext cx="5339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800" b="1"/>
              <a:t>Los Expertos dicen…</a:t>
            </a:r>
          </a:p>
        </p:txBody>
      </p:sp>
    </p:spTree>
    <p:extLst>
      <p:ext uri="{BB962C8B-B14F-4D97-AF65-F5344CB8AC3E}">
        <p14:creationId xmlns:p14="http://schemas.microsoft.com/office/powerpoint/2010/main" val="2116441100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263236" y="2175164"/>
            <a:ext cx="809105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s-ES_tradnl" altLang="en-US" sz="4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Un fondo de emergencia de 3 meces es adecuado para una persona con trabajo fijo, en cambio para un individuo sin estabilidad se recomienda un fondo de 6 meses.</a:t>
            </a:r>
            <a:endParaRPr lang="es-ES_tradnl" altLang="en-US" sz="2800" b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1664" y="457201"/>
            <a:ext cx="72812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800" b="1">
                <a:latin typeface="Times New Roman" charset="0"/>
                <a:ea typeface="Times New Roman" charset="0"/>
                <a:cs typeface="Times New Roman" charset="0"/>
              </a:rPr>
              <a:t>Ahorros para Emergencias</a:t>
            </a:r>
          </a:p>
        </p:txBody>
      </p:sp>
    </p:spTree>
    <p:extLst>
      <p:ext uri="{BB962C8B-B14F-4D97-AF65-F5344CB8AC3E}">
        <p14:creationId xmlns:p14="http://schemas.microsoft.com/office/powerpoint/2010/main" val="106438792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/>
        </p:nvSpPr>
        <p:spPr>
          <a:xfrm>
            <a:off x="166254" y="333896"/>
            <a:ext cx="8271164" cy="769441"/>
          </a:xfrm>
          <a:prstGeom prst="rect">
            <a:avLst/>
          </a:prstGeom>
          <a:noFill/>
          <a:ln w="76200">
            <a:noFill/>
          </a:ln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r>
              <a:rPr lang="es-ES_tradnl" alt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ea typeface="Times New Roman" charset="0"/>
                <a:cs typeface="Times New Roman" charset="0"/>
              </a:rPr>
              <a:t>Razones para Crear un Presupuesto:</a:t>
            </a:r>
            <a:endParaRPr lang="es-ES_tradnl" altLang="en-US" sz="440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4854" y="2244436"/>
            <a:ext cx="78139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s-ES_tradnl" sz="3600">
                <a:latin typeface="Times New Roman" charset="0"/>
                <a:ea typeface="Times New Roman" charset="0"/>
                <a:cs typeface="Times New Roman" charset="0"/>
              </a:rPr>
              <a:t>Vivir dentro de tus posibilidades</a:t>
            </a:r>
          </a:p>
          <a:p>
            <a:pPr marL="571500" indent="-571500">
              <a:buFont typeface="Arial"/>
              <a:buChar char="•"/>
            </a:pPr>
            <a:r>
              <a:rPr lang="es-ES_tradnl" sz="3600">
                <a:latin typeface="Times New Roman" charset="0"/>
                <a:ea typeface="Times New Roman" charset="0"/>
                <a:cs typeface="Times New Roman" charset="0"/>
              </a:rPr>
              <a:t>Usar tu dinero Sabiamente</a:t>
            </a:r>
          </a:p>
          <a:p>
            <a:pPr marL="571500" indent="-571500">
              <a:buFont typeface="Arial"/>
              <a:buChar char="•"/>
            </a:pPr>
            <a:r>
              <a:rPr lang="es-ES_tradnl" sz="3600">
                <a:latin typeface="Times New Roman" charset="0"/>
                <a:ea typeface="Times New Roman" charset="0"/>
                <a:cs typeface="Times New Roman" charset="0"/>
              </a:rPr>
              <a:t>Alcanzar tus metas financieras</a:t>
            </a:r>
          </a:p>
          <a:p>
            <a:pPr marL="571500" indent="-571500">
              <a:buFont typeface="Arial"/>
              <a:buChar char="•"/>
            </a:pPr>
            <a:r>
              <a:rPr lang="es-ES_tradnl" sz="3600">
                <a:latin typeface="Times New Roman" charset="0"/>
                <a:ea typeface="Times New Roman" charset="0"/>
                <a:cs typeface="Times New Roman" charset="0"/>
              </a:rPr>
              <a:t>Estar listos para una Emergencia</a:t>
            </a:r>
          </a:p>
          <a:p>
            <a:pPr marL="571500" indent="-571500">
              <a:buFont typeface="Arial"/>
              <a:buChar char="•"/>
            </a:pPr>
            <a:r>
              <a:rPr lang="es-ES_tradnl" sz="3600">
                <a:latin typeface="Times New Roman" charset="0"/>
                <a:ea typeface="Times New Roman" charset="0"/>
                <a:cs typeface="Times New Roman" charset="0"/>
              </a:rPr>
              <a:t>Desarrollar hábitos financieros saludables</a:t>
            </a:r>
          </a:p>
        </p:txBody>
      </p:sp>
    </p:spTree>
    <p:extLst>
      <p:ext uri="{BB962C8B-B14F-4D97-AF65-F5344CB8AC3E}">
        <p14:creationId xmlns:p14="http://schemas.microsoft.com/office/powerpoint/2010/main" val="1258978187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b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Consejos Prácticos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5618"/>
            <a:ext cx="7620000" cy="4800600"/>
          </a:xfr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_tradnl" sz="36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Evita las distracciones financieras</a:t>
            </a:r>
          </a:p>
          <a:p>
            <a:r>
              <a:rPr lang="es-ES_tradnl" sz="36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Dios pregunta: Que has hecho con tu dinero? Puedo confiarte mas?</a:t>
            </a:r>
          </a:p>
          <a:p>
            <a:r>
              <a:rPr lang="es-ES_tradnl" sz="36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Crea un inventario de como usas tu dinero. </a:t>
            </a:r>
          </a:p>
          <a:p>
            <a:r>
              <a:rPr lang="es-ES_tradnl" sz="36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Somos Mayordomos, no dueños!</a:t>
            </a:r>
          </a:p>
          <a:p>
            <a:r>
              <a:rPr lang="es-ES_tradnl" sz="36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Mat 25; Parábola de los Talentos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027009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</a:schemeClr>
            </a:gs>
            <a:gs pos="83000">
              <a:srgbClr val="D8D5AB"/>
            </a:gs>
            <a:gs pos="75000">
              <a:schemeClr val="bg2">
                <a:shade val="100000"/>
                <a:satMod val="115000"/>
              </a:schemeClr>
            </a:gs>
            <a:gs pos="100000">
              <a:schemeClr val="bg2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9545" y="1087584"/>
            <a:ext cx="7543800" cy="2593975"/>
          </a:xfrm>
        </p:spPr>
        <p:txBody>
          <a:bodyPr/>
          <a:lstStyle/>
          <a:p>
            <a:r>
              <a:rPr lang="es-ES_tradnl" sz="6000">
                <a:latin typeface="Times New Roman" charset="0"/>
                <a:ea typeface="Times New Roman" charset="0"/>
                <a:cs typeface="Times New Roman" charset="0"/>
              </a:rPr>
              <a:t>Finanzas Personales</a:t>
            </a:r>
            <a:r>
              <a:rPr lang="es-ES_tradnl" sz="540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br>
              <a:rPr lang="es-ES_tradnl" sz="540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s-ES_tradnl" sz="4800">
                <a:latin typeface="Times New Roman" charset="0"/>
                <a:ea typeface="Times New Roman" charset="0"/>
                <a:cs typeface="Times New Roman" charset="0"/>
              </a:rPr>
              <a:t>Que nos esta Pasando?</a:t>
            </a:r>
            <a:endParaRPr lang="es-ES_tradnl" sz="540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s-ES_tradnl" sz="2400">
                <a:latin typeface="Times New Roman" charset="0"/>
                <a:ea typeface="Times New Roman" charset="0"/>
                <a:cs typeface="Times New Roman" charset="0"/>
              </a:rPr>
              <a:t>Elias F. Zabala Sr.</a:t>
            </a:r>
          </a:p>
          <a:p>
            <a:pPr algn="r"/>
            <a:r>
              <a:rPr lang="es-ES_tradnl" sz="2400">
                <a:latin typeface="Times New Roman" charset="0"/>
                <a:ea typeface="Times New Roman" charset="0"/>
                <a:cs typeface="Times New Roman" charset="0"/>
              </a:rPr>
              <a:t>Tesorero, Unión del Atlántico</a:t>
            </a:r>
          </a:p>
        </p:txBody>
      </p:sp>
    </p:spTree>
    <p:extLst>
      <p:ext uri="{BB962C8B-B14F-4D97-AF65-F5344CB8AC3E}">
        <p14:creationId xmlns:p14="http://schemas.microsoft.com/office/powerpoint/2010/main" val="372485465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37" y="427039"/>
            <a:ext cx="7620000" cy="792162"/>
          </a:xfrm>
        </p:spPr>
        <p:txBody>
          <a:bodyPr/>
          <a:lstStyle/>
          <a:p>
            <a:r>
              <a:rPr lang="es-ES_tradnl" sz="4000" b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Definición de Términos Comunes</a:t>
            </a:r>
            <a:br>
              <a:rPr lang="es-ES_tradnl" sz="4000" b="1">
                <a:solidFill>
                  <a:schemeClr val="tx1"/>
                </a:solidFill>
              </a:rPr>
            </a:b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219201"/>
            <a:ext cx="8451272" cy="5306290"/>
          </a:xfr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ES_tradnl" sz="36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Mayordomía: El acto de administrar sabiamente los recursos para honrar al Señor.</a:t>
            </a:r>
          </a:p>
          <a:p>
            <a:r>
              <a:rPr lang="es-ES_tradnl" sz="36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Dadivosidad: Despojarse de algo con valor significativo en tu posesión. </a:t>
            </a:r>
          </a:p>
          <a:p>
            <a:r>
              <a:rPr lang="es-ES_tradnl" sz="36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Generosidad: La acción de compartir con otros a través del sacrificio personal. </a:t>
            </a:r>
          </a:p>
          <a:p>
            <a:endParaRPr lang="es-ES_tradnl" sz="360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774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b="1">
                <a:latin typeface="Times New Roman" charset="0"/>
                <a:ea typeface="Times New Roman" charset="0"/>
                <a:cs typeface="Times New Roman" charset="0"/>
              </a:rPr>
              <a:t>4 cosas que podemos hacer con nuestro dinero: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717" y="1912100"/>
            <a:ext cx="7432963" cy="3698991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ES_tradnl" sz="3600">
                <a:latin typeface="Times New Roman" charset="0"/>
                <a:ea typeface="Times New Roman" charset="0"/>
                <a:cs typeface="Times New Roman" charset="0"/>
              </a:rPr>
              <a:t>Gastarlo en cosas</a:t>
            </a:r>
          </a:p>
          <a:p>
            <a:r>
              <a:rPr lang="es-ES_tradnl" sz="3600">
                <a:latin typeface="Times New Roman" charset="0"/>
                <a:ea typeface="Times New Roman" charset="0"/>
                <a:cs typeface="Times New Roman" charset="0"/>
              </a:rPr>
              <a:t>Pagar deudas</a:t>
            </a:r>
          </a:p>
          <a:p>
            <a:r>
              <a:rPr lang="es-ES_tradnl" sz="3600">
                <a:latin typeface="Times New Roman" charset="0"/>
                <a:ea typeface="Times New Roman" charset="0"/>
                <a:cs typeface="Times New Roman" charset="0"/>
              </a:rPr>
              <a:t>Invertir (ahorrar) en el mercado</a:t>
            </a:r>
          </a:p>
          <a:p>
            <a:r>
              <a:rPr lang="es-ES_tradnl" sz="3600">
                <a:latin typeface="Times New Roman" charset="0"/>
                <a:ea typeface="Times New Roman" charset="0"/>
                <a:cs typeface="Times New Roman" charset="0"/>
              </a:rPr>
              <a:t>Dar parte del dinero</a:t>
            </a:r>
          </a:p>
        </p:txBody>
      </p:sp>
      <p:sp>
        <p:nvSpPr>
          <p:cNvPr id="4" name="Rectangle 3"/>
          <p:cNvSpPr/>
          <p:nvPr/>
        </p:nvSpPr>
        <p:spPr>
          <a:xfrm>
            <a:off x="402358" y="5780782"/>
            <a:ext cx="7729680" cy="107721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_tradnl" sz="3200">
                <a:latin typeface="Times New Roman" charset="0"/>
                <a:ea typeface="Times New Roman" charset="0"/>
                <a:cs typeface="Times New Roman" charset="0"/>
              </a:rPr>
              <a:t>La forma en que utilizamos el dinero determina nuestras prioridades.</a:t>
            </a:r>
          </a:p>
        </p:txBody>
      </p:sp>
    </p:spTree>
    <p:extLst>
      <p:ext uri="{BB962C8B-B14F-4D97-AF65-F5344CB8AC3E}">
        <p14:creationId xmlns:p14="http://schemas.microsoft.com/office/powerpoint/2010/main" val="6710414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1" nodeType="clickEffect"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4000" b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Ordena tu vida financiera</a:t>
            </a:r>
            <a:r>
              <a:rPr lang="en-US" sz="4000" b="1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5564"/>
            <a:ext cx="7620000" cy="493221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_tradnl" sz="4000">
                <a:latin typeface="Times New Roman" charset="0"/>
                <a:ea typeface="Times New Roman" charset="0"/>
                <a:cs typeface="Times New Roman" charset="0"/>
              </a:rPr>
              <a:t>Dad a Dios su parte-lo mejor de ti</a:t>
            </a:r>
          </a:p>
          <a:p>
            <a:r>
              <a:rPr lang="es-ES_tradnl" sz="4000">
                <a:latin typeface="Times New Roman" charset="0"/>
                <a:ea typeface="Times New Roman" charset="0"/>
                <a:cs typeface="Times New Roman" charset="0"/>
              </a:rPr>
              <a:t>Ahorra- págate a ti mismo</a:t>
            </a:r>
          </a:p>
          <a:p>
            <a:r>
              <a:rPr lang="es-ES_tradnl" sz="4000">
                <a:latin typeface="Times New Roman" charset="0"/>
                <a:ea typeface="Times New Roman" charset="0"/>
                <a:cs typeface="Times New Roman" charset="0"/>
              </a:rPr>
              <a:t>Paga tus deudas-comienza con las mas pequeñas</a:t>
            </a:r>
          </a:p>
          <a:p>
            <a:r>
              <a:rPr lang="es-ES_tradnl" sz="4000">
                <a:latin typeface="Times New Roman" charset="0"/>
                <a:ea typeface="Times New Roman" charset="0"/>
                <a:cs typeface="Times New Roman" charset="0"/>
              </a:rPr>
              <a:t>Compra, gasta, vacaciona, vive la vida…</a:t>
            </a:r>
            <a:endParaRPr lang="es-ES_tradnl" sz="320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200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7291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620000" cy="1143000"/>
          </a:xfrm>
        </p:spPr>
        <p:txBody>
          <a:bodyPr/>
          <a:lstStyle/>
          <a:p>
            <a:r>
              <a:rPr lang="es-ES_tradnl" sz="4400" b="1">
                <a:latin typeface="Times New Roman" charset="0"/>
                <a:ea typeface="Times New Roman" charset="0"/>
                <a:cs typeface="Times New Roman" charset="0"/>
              </a:rPr>
              <a:t>El plan financiero de Dios en Juan 3:16 </a:t>
            </a:r>
            <a:br>
              <a:rPr lang="es-ES_tradnl" sz="4400" b="1">
                <a:latin typeface="Times New Roman" charset="0"/>
                <a:ea typeface="Times New Roman" charset="0"/>
                <a:cs typeface="Times New Roman" charset="0"/>
              </a:rPr>
            </a:b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57BAFF-8CF3-9B4C-ACFB-FC06F4DF2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17898"/>
            <a:ext cx="7620000" cy="4082902"/>
          </a:xfrm>
        </p:spPr>
        <p:txBody>
          <a:bodyPr/>
          <a:lstStyle/>
          <a:p>
            <a:pPr marL="85725" indent="0">
              <a:buNone/>
            </a:pPr>
            <a:r>
              <a:rPr lang="es-ES_tradnl" sz="4400"/>
              <a:t>Porque de tal manera amo Dios al mundo que </a:t>
            </a:r>
            <a:r>
              <a:rPr lang="es-ES_tradnl" sz="4400" u="sng" err="1"/>
              <a:t>dió</a:t>
            </a:r>
            <a:r>
              <a:rPr lang="es-ES_tradnl" sz="4400"/>
              <a:t> a su Hijo único, para que todos los que crean en El se </a:t>
            </a:r>
            <a:r>
              <a:rPr lang="es-ES_tradnl" sz="4400" u="sng"/>
              <a:t>salven</a:t>
            </a:r>
            <a:r>
              <a:rPr lang="es-ES_tradnl" sz="4400"/>
              <a:t> y tengan </a:t>
            </a:r>
            <a:r>
              <a:rPr lang="es-ES_tradnl" sz="4400" u="sng"/>
              <a:t>vida</a:t>
            </a:r>
            <a:r>
              <a:rPr lang="es-ES_tradnl" sz="4400"/>
              <a:t> eterna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8008015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5579"/>
            <a:ext cx="7620000" cy="1143000"/>
          </a:xfrm>
        </p:spPr>
        <p:txBody>
          <a:bodyPr/>
          <a:lstStyle/>
          <a:p>
            <a:r>
              <a:rPr lang="es-ES_tradnl" sz="4400" b="1">
                <a:latin typeface="Times New Roman" charset="0"/>
                <a:ea typeface="Times New Roman" charset="0"/>
                <a:cs typeface="Times New Roman" charset="0"/>
              </a:rPr>
              <a:t>El plan financiero de Dios en Juan 3:16 </a:t>
            </a:r>
            <a:br>
              <a:rPr lang="es-ES_tradnl" sz="4400" b="1">
                <a:latin typeface="Times New Roman" charset="0"/>
                <a:ea typeface="Times New Roman" charset="0"/>
                <a:cs typeface="Times New Roman" charset="0"/>
              </a:rPr>
            </a:br>
          </a:p>
        </p:txBody>
      </p:sp>
      <p:sp>
        <p:nvSpPr>
          <p:cNvPr id="4" name="Rectangle 3"/>
          <p:cNvSpPr/>
          <p:nvPr/>
        </p:nvSpPr>
        <p:spPr>
          <a:xfrm>
            <a:off x="658955" y="4950843"/>
            <a:ext cx="7216487" cy="175432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85725" algn="ctr"/>
            <a:r>
              <a:rPr lang="es-ES_tradnl" sz="54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Que el plan de Salvación sea tu plan Financiero!</a:t>
            </a:r>
          </a:p>
        </p:txBody>
      </p:sp>
      <p:sp>
        <p:nvSpPr>
          <p:cNvPr id="3" name="Rectangle 2"/>
          <p:cNvSpPr/>
          <p:nvPr/>
        </p:nvSpPr>
        <p:spPr>
          <a:xfrm>
            <a:off x="2549448" y="2719879"/>
            <a:ext cx="1595309" cy="854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es-ES_tradnl" sz="4950">
                <a:latin typeface="Times New Roman" charset="0"/>
                <a:ea typeface="Times New Roman" charset="0"/>
                <a:cs typeface="Times New Roman" charset="0"/>
              </a:rPr>
              <a:t>Salva</a:t>
            </a:r>
          </a:p>
        </p:txBody>
      </p:sp>
      <p:sp>
        <p:nvSpPr>
          <p:cNvPr id="6" name="Rectangle 5"/>
          <p:cNvSpPr/>
          <p:nvPr/>
        </p:nvSpPr>
        <p:spPr>
          <a:xfrm>
            <a:off x="4699594" y="3432499"/>
            <a:ext cx="1380827" cy="854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en-US" sz="4950">
                <a:latin typeface="Times New Roman" charset="0"/>
                <a:ea typeface="Times New Roman" charset="0"/>
                <a:cs typeface="Times New Roman" charset="0"/>
              </a:rPr>
              <a:t>Vive</a:t>
            </a:r>
          </a:p>
        </p:txBody>
      </p:sp>
      <p:sp>
        <p:nvSpPr>
          <p:cNvPr id="8" name="Rectangle 7"/>
          <p:cNvSpPr/>
          <p:nvPr/>
        </p:nvSpPr>
        <p:spPr>
          <a:xfrm>
            <a:off x="852054" y="2068422"/>
            <a:ext cx="925253" cy="854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lvl="0"/>
            <a:r>
              <a:rPr lang="es-ES_tradnl" sz="4950">
                <a:latin typeface="Times New Roman" charset="0"/>
                <a:ea typeface="Times New Roman" charset="0"/>
                <a:cs typeface="Times New Roman" charset="0"/>
              </a:rPr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900019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2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1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nodeType="click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1"/>
      <p:bldP spid="8" grpId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87025-40EA-B949-AE40-ABBB387C6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solidFill>
                  <a:schemeClr val="tx1"/>
                </a:solidFill>
              </a:rPr>
              <a:t>El Plan de Dios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43FF0-9DE6-424D-85EE-04397F668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8675" indent="-742950">
              <a:buFont typeface="+mj-lt"/>
              <a:buAutoNum type="arabicPeriod"/>
            </a:pPr>
            <a:r>
              <a:rPr lang="es-ES_tradnl" sz="4000"/>
              <a:t>El Propósito de Dios para ti es la Salvación </a:t>
            </a:r>
          </a:p>
          <a:p>
            <a:pPr marL="828675" indent="-742950">
              <a:buFont typeface="+mj-lt"/>
              <a:buAutoNum type="arabicPeriod"/>
            </a:pPr>
            <a:r>
              <a:rPr lang="es-ES_tradnl" sz="4000"/>
              <a:t>Nuestro Problema es el Pecado</a:t>
            </a:r>
          </a:p>
          <a:p>
            <a:pPr marL="828675" indent="-742950">
              <a:buFont typeface="+mj-lt"/>
              <a:buAutoNum type="arabicPeriod"/>
            </a:pPr>
            <a:r>
              <a:rPr lang="es-ES_tradnl" sz="4000"/>
              <a:t>La Provisión para ti es el Salvador</a:t>
            </a:r>
          </a:p>
          <a:p>
            <a:pPr marL="828675" indent="-742950">
              <a:buFont typeface="+mj-lt"/>
              <a:buAutoNum type="arabicPeriod"/>
            </a:pPr>
            <a:r>
              <a:rPr lang="es-ES_tradnl" sz="4000"/>
              <a:t>Nuestra Parte es entregarnos</a:t>
            </a:r>
          </a:p>
          <a:p>
            <a:pPr marL="85725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08932"/>
      </p:ext>
    </p:extLst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5400">
                <a:solidFill>
                  <a:schemeClr val="tx1"/>
                </a:solidFill>
              </a:rPr>
              <a:t>Que pide Dios de ti?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sz="4800">
                <a:latin typeface="Times New Roman" charset="0"/>
                <a:ea typeface="Times New Roman" charset="0"/>
                <a:cs typeface="Times New Roman" charset="0"/>
              </a:rPr>
              <a:t>Que seas Espiritual</a:t>
            </a:r>
          </a:p>
          <a:p>
            <a:r>
              <a:rPr lang="es-ES_tradnl" sz="4800">
                <a:latin typeface="Times New Roman" charset="0"/>
                <a:ea typeface="Times New Roman" charset="0"/>
                <a:cs typeface="Times New Roman" charset="0"/>
              </a:rPr>
              <a:t>Que practiques la Humildad  </a:t>
            </a:r>
          </a:p>
          <a:p>
            <a:r>
              <a:rPr lang="es-ES_tradnl" sz="4800">
                <a:latin typeface="Times New Roman" charset="0"/>
                <a:ea typeface="Times New Roman" charset="0"/>
                <a:cs typeface="Times New Roman" charset="0"/>
              </a:rPr>
              <a:t>Que actúe con Integridad</a:t>
            </a:r>
          </a:p>
          <a:p>
            <a:r>
              <a:rPr lang="es-ES_tradnl" sz="4800">
                <a:latin typeface="Times New Roman" charset="0"/>
                <a:ea typeface="Times New Roman" charset="0"/>
                <a:cs typeface="Times New Roman" charset="0"/>
              </a:rPr>
              <a:t>Que seas Honesto</a:t>
            </a:r>
          </a:p>
          <a:p>
            <a:r>
              <a:rPr lang="es-ES_tradnl" sz="4800">
                <a:latin typeface="Times New Roman" charset="0"/>
                <a:ea typeface="Times New Roman" charset="0"/>
                <a:cs typeface="Times New Roman" charset="0"/>
              </a:rPr>
              <a:t>Que seas Confidencial</a:t>
            </a:r>
          </a:p>
          <a:p>
            <a:r>
              <a:rPr lang="es-ES_tradnl" sz="4800">
                <a:latin typeface="Times New Roman" charset="0"/>
                <a:ea typeface="Times New Roman" charset="0"/>
                <a:cs typeface="Times New Roman" charset="0"/>
              </a:rPr>
              <a:t>Que tengas Visión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6725"/>
      </p:ext>
    </p:extLst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0079" y="766721"/>
            <a:ext cx="3291840" cy="1143000"/>
          </a:xfrm>
        </p:spPr>
        <p:txBody>
          <a:bodyPr/>
          <a:lstStyle/>
          <a:p>
            <a:r>
              <a:rPr lang="es-ES_tradnl"/>
              <a:t>Recuerda el Puente</a:t>
            </a: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9282" r="1928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101601" y="2431701"/>
            <a:ext cx="4470400" cy="3994499"/>
          </a:xfrm>
        </p:spPr>
        <p:txBody>
          <a:bodyPr>
            <a:noAutofit/>
          </a:bodyPr>
          <a:lstStyle/>
          <a:p>
            <a:pPr marL="285750" indent="-285750" algn="l">
              <a:buClrTx/>
              <a:buFont typeface="Arial"/>
              <a:buChar char="•"/>
            </a:pPr>
            <a:r>
              <a:rPr lang="es-ES_tradnl" sz="2800">
                <a:solidFill>
                  <a:schemeClr val="tx1"/>
                </a:solidFill>
              </a:rPr>
              <a:t>Quien es el Puente?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2800">
                <a:solidFill>
                  <a:schemeClr val="tx1"/>
                </a:solidFill>
              </a:rPr>
              <a:t>El rio es la misión, propósito, la razón de ser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2800">
                <a:solidFill>
                  <a:schemeClr val="tx1"/>
                </a:solidFill>
              </a:rPr>
              <a:t>Cual es el riesgo de terminar igual?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2800">
                <a:solidFill>
                  <a:schemeClr val="tx1"/>
                </a:solidFill>
              </a:rPr>
              <a:t>Pon atención a tu rio, el proceso es lento pero se esta moviendo</a:t>
            </a:r>
          </a:p>
        </p:txBody>
      </p:sp>
    </p:spTree>
    <p:extLst>
      <p:ext uri="{BB962C8B-B14F-4D97-AF65-F5344CB8AC3E}">
        <p14:creationId xmlns:p14="http://schemas.microsoft.com/office/powerpoint/2010/main" val="37779405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236" y="274638"/>
            <a:ext cx="7813964" cy="1143000"/>
          </a:xfrm>
        </p:spPr>
        <p:txBody>
          <a:bodyPr/>
          <a:lstStyle/>
          <a:p>
            <a:r>
              <a:rPr lang="es-ES_tradnl" sz="4800" b="1">
                <a:latin typeface="Times New Roman" charset="0"/>
                <a:ea typeface="Times New Roman" charset="0"/>
                <a:cs typeface="Times New Roman" charset="0"/>
              </a:rPr>
              <a:t>Concéntrate en eso…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5725" indent="0">
              <a:buNone/>
            </a:pPr>
            <a:r>
              <a:rPr lang="es-ES" sz="4000">
                <a:latin typeface="Times New Roman" charset="0"/>
                <a:ea typeface="Times New Roman" charset="0"/>
                <a:cs typeface="Times New Roman" charset="0"/>
              </a:rPr>
              <a:t>No quiero decir que ya haya logrado estas cosas ni que ya haya alcanzado la perfección;… No, amados hermanos, no lo he logrado, </a:t>
            </a:r>
            <a:r>
              <a:rPr lang="es-ES" sz="40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pero me concentro sólo en esto</a:t>
            </a:r>
            <a:r>
              <a:rPr lang="es-ES" sz="400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es-ES" sz="4000" u="sng">
                <a:latin typeface="Times New Roman" charset="0"/>
                <a:ea typeface="Times New Roman" charset="0"/>
                <a:cs typeface="Times New Roman" charset="0"/>
              </a:rPr>
              <a:t>olvido el pasado</a:t>
            </a:r>
            <a:r>
              <a:rPr lang="es-ES" sz="4000">
                <a:latin typeface="Times New Roman" charset="0"/>
                <a:ea typeface="Times New Roman" charset="0"/>
                <a:cs typeface="Times New Roman" charset="0"/>
              </a:rPr>
              <a:t> y </a:t>
            </a:r>
            <a:r>
              <a:rPr lang="es-ES" sz="40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fijo la mirada en lo que tengo por delante</a:t>
            </a:r>
            <a:r>
              <a:rPr lang="es-ES" sz="4000">
                <a:latin typeface="Times New Roman" charset="0"/>
                <a:ea typeface="Times New Roman" charset="0"/>
                <a:cs typeface="Times New Roman" charset="0"/>
              </a:rPr>
              <a:t>, y así avanzo hasta llegar al final de la carrera </a:t>
            </a:r>
            <a:r>
              <a:rPr lang="es-ES" sz="40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para recibir el premio</a:t>
            </a:r>
            <a:r>
              <a:rPr lang="es-ES" sz="4000">
                <a:latin typeface="Times New Roman" charset="0"/>
                <a:ea typeface="Times New Roman" charset="0"/>
                <a:cs typeface="Times New Roman" charset="0"/>
              </a:rPr>
              <a:t> celestial al cual Dios nos llama por medio de Cristo Jesús. </a:t>
            </a:r>
            <a:r>
              <a:rPr lang="es-ES" sz="3000">
                <a:latin typeface="Times New Roman" charset="0"/>
                <a:ea typeface="Times New Roman" charset="0"/>
                <a:cs typeface="Times New Roman" charset="0"/>
              </a:rPr>
              <a:t>(Filipenses 3:12-14)</a:t>
            </a:r>
            <a:endParaRPr lang="es-ES_tradnl" sz="400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077437"/>
      </p:ext>
    </p:extLst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926000242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12519-34DD-0A4C-BEAB-F607EF6A8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b="1">
                <a:solidFill>
                  <a:schemeClr val="tx1"/>
                </a:solidFill>
              </a:rPr>
              <a:t>Perspectiva in Norteamericana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E340C-3CB7-784E-A686-1CACDFECB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_tradnl" sz="2800" b="1"/>
              <a:t>Miembros en la NAD 1,237,000</a:t>
            </a:r>
          </a:p>
          <a:p>
            <a:r>
              <a:rPr lang="es-ES_tradnl" sz="2800" b="1"/>
              <a:t>Diezmos $1,020,000,000</a:t>
            </a:r>
          </a:p>
          <a:p>
            <a:r>
              <a:rPr lang="es-ES_tradnl" sz="2800" b="1"/>
              <a:t>Ofrendas $20,000,000 un 2%</a:t>
            </a:r>
          </a:p>
          <a:p>
            <a:endParaRPr lang="es-ES_tradnl" sz="2800" b="1"/>
          </a:p>
          <a:p>
            <a:pPr marL="85725" indent="0">
              <a:buNone/>
            </a:pPr>
            <a:r>
              <a:rPr lang="es-ES_tradnl" sz="2800" b="1"/>
              <a:t>Union del Atlántico</a:t>
            </a:r>
          </a:p>
          <a:p>
            <a:r>
              <a:rPr lang="es-ES_tradnl" sz="2800" b="1"/>
              <a:t>125,000 miembros</a:t>
            </a:r>
          </a:p>
          <a:p>
            <a:r>
              <a:rPr lang="es-ES_tradnl" sz="2800" b="1"/>
              <a:t>$111,250,000 en Diezmos</a:t>
            </a:r>
          </a:p>
          <a:p>
            <a:r>
              <a:rPr lang="es-ES_tradnl" sz="2800" b="1"/>
              <a:t>Un total de $846 per cápita</a:t>
            </a:r>
          </a:p>
          <a:p>
            <a:r>
              <a:rPr lang="es-ES_tradnl" sz="2800" b="1"/>
              <a:t>$2,103,600 en ofrendas un 2%</a:t>
            </a:r>
          </a:p>
          <a:p>
            <a:r>
              <a:rPr lang="es-ES_tradnl" sz="2800" b="1"/>
              <a:t>Total ofrenda en las iglesias locales (Desconocido)</a:t>
            </a:r>
          </a:p>
          <a:p>
            <a:endParaRPr lang="es-ES_tradnl" sz="2800" b="1"/>
          </a:p>
          <a:p>
            <a:endParaRPr lang="es-ES_tradnl" sz="2800"/>
          </a:p>
          <a:p>
            <a:endParaRPr lang="es-ES_tradnl" sz="28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25286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/>
              <a:t>Que nos esta pasando?</a:t>
            </a:r>
          </a:p>
        </p:txBody>
      </p:sp>
    </p:spTree>
    <p:extLst>
      <p:ext uri="{BB962C8B-B14F-4D97-AF65-F5344CB8AC3E}">
        <p14:creationId xmlns:p14="http://schemas.microsoft.com/office/powerpoint/2010/main" val="1037892900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Rio Choluteca, Honduras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0976"/>
            <a:ext cx="9144000" cy="457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505197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9841" y="457200"/>
            <a:ext cx="3640708" cy="1600200"/>
          </a:xfrm>
        </p:spPr>
        <p:txBody>
          <a:bodyPr/>
          <a:lstStyle/>
          <a:p>
            <a:r>
              <a:rPr lang="en-US"/>
              <a:t>Puente del Rio Choluteca, Honduras</a:t>
            </a: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9282" r="1928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640080" y="2361363"/>
            <a:ext cx="3630469" cy="4204537"/>
          </a:xfrm>
        </p:spPr>
        <p:txBody>
          <a:bodyPr>
            <a:normAutofit fontScale="92500" lnSpcReduction="20000"/>
          </a:bodyPr>
          <a:lstStyle/>
          <a:p>
            <a:pPr marL="285750" indent="-285750" algn="l">
              <a:buClrTx/>
              <a:buFont typeface="Arial"/>
              <a:buChar char="•"/>
            </a:pPr>
            <a:r>
              <a:rPr lang="es-ES_tradnl" sz="2600">
                <a:solidFill>
                  <a:schemeClr val="tx1"/>
                </a:solidFill>
              </a:rPr>
              <a:t>Construido en 1930 por Ejercito Americano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2600">
                <a:solidFill>
                  <a:schemeClr val="tx1"/>
                </a:solidFill>
              </a:rPr>
              <a:t>1998, Mitch, Huracán categoría 5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2600">
                <a:solidFill>
                  <a:schemeClr val="tx1"/>
                </a:solidFill>
              </a:rPr>
              <a:t>Muchas calles y 150 puentes destruidos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2600">
                <a:solidFill>
                  <a:schemeClr val="tx1"/>
                </a:solidFill>
              </a:rPr>
              <a:t>El puente de rio Choluteca se mantuvo erguido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2600">
                <a:solidFill>
                  <a:schemeClr val="tx1"/>
                </a:solidFill>
              </a:rPr>
              <a:t>Los ingenieros estaban orgullosos de esa estructura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369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0079" y="877252"/>
            <a:ext cx="3291840" cy="1143000"/>
          </a:xfrm>
        </p:spPr>
        <p:txBody>
          <a:bodyPr>
            <a:normAutofit fontScale="90000"/>
          </a:bodyPr>
          <a:lstStyle/>
          <a:p>
            <a:pPr algn="l">
              <a:buClrTx/>
            </a:pPr>
            <a:r>
              <a:rPr lang="es-ES_tradnl" sz="2800">
                <a:solidFill>
                  <a:schemeClr val="tx1"/>
                </a:solidFill>
              </a:rPr>
              <a:t>Algo no esta bien en esa foto!</a:t>
            </a: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9282" r="1928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361741" y="2532185"/>
            <a:ext cx="3878663" cy="3843215"/>
          </a:xfrm>
        </p:spPr>
        <p:txBody>
          <a:bodyPr>
            <a:normAutofit fontScale="77500" lnSpcReduction="20000"/>
          </a:bodyPr>
          <a:lstStyle/>
          <a:p>
            <a:pPr marL="285750" indent="-285750" algn="l">
              <a:buClrTx/>
              <a:buFont typeface="Arial"/>
              <a:buChar char="•"/>
            </a:pPr>
            <a:r>
              <a:rPr lang="es-ES_tradnl" sz="3400">
                <a:solidFill>
                  <a:schemeClr val="tx1"/>
                </a:solidFill>
              </a:rPr>
              <a:t>El huracán Mitch no pudo mover el Puente, entonces saco el rio de su cause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3400">
                <a:solidFill>
                  <a:schemeClr val="tx1"/>
                </a:solidFill>
              </a:rPr>
              <a:t>El puente perdió su Utilidad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3400">
                <a:solidFill>
                  <a:schemeClr val="tx1"/>
                </a:solidFill>
              </a:rPr>
              <a:t>Completamente Irrelevante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3400">
                <a:solidFill>
                  <a:schemeClr val="tx1"/>
                </a:solidFill>
              </a:rPr>
              <a:t>Ahora el puente no va a ningún lugar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8499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0079" y="766721"/>
            <a:ext cx="3291840" cy="1143000"/>
          </a:xfrm>
        </p:spPr>
        <p:txBody>
          <a:bodyPr/>
          <a:lstStyle/>
          <a:p>
            <a:r>
              <a:rPr lang="es-ES_tradnl"/>
              <a:t>Como se aplica </a:t>
            </a: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9282" r="1928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381837" y="2431701"/>
            <a:ext cx="3838471" cy="3312255"/>
          </a:xfrm>
        </p:spPr>
        <p:txBody>
          <a:bodyPr>
            <a:noAutofit/>
          </a:bodyPr>
          <a:lstStyle/>
          <a:p>
            <a:pPr marL="285750" indent="-285750" algn="l">
              <a:buClrTx/>
              <a:buFont typeface="Arial"/>
              <a:buChar char="•"/>
            </a:pPr>
            <a:r>
              <a:rPr lang="es-ES_tradnl" sz="2800">
                <a:solidFill>
                  <a:schemeClr val="tx1"/>
                </a:solidFill>
              </a:rPr>
              <a:t>Quien es el Puente?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2800">
                <a:solidFill>
                  <a:schemeClr val="tx1"/>
                </a:solidFill>
              </a:rPr>
              <a:t>El rio es la misión, propósito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2800">
                <a:solidFill>
                  <a:schemeClr val="tx1"/>
                </a:solidFill>
              </a:rPr>
              <a:t>Cual es el riesgo de terminar igual?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2800">
                <a:solidFill>
                  <a:schemeClr val="tx1"/>
                </a:solidFill>
              </a:rPr>
              <a:t>Pon atención a tu rio, el proceso es lento pero se esta moviendo</a:t>
            </a:r>
          </a:p>
        </p:txBody>
      </p:sp>
    </p:spTree>
    <p:extLst>
      <p:ext uri="{BB962C8B-B14F-4D97-AF65-F5344CB8AC3E}">
        <p14:creationId xmlns:p14="http://schemas.microsoft.com/office/powerpoint/2010/main" val="27062598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0080" y="686333"/>
            <a:ext cx="3291840" cy="1143000"/>
          </a:xfrm>
        </p:spPr>
        <p:txBody>
          <a:bodyPr/>
          <a:lstStyle/>
          <a:p>
            <a:r>
              <a:rPr lang="es-ES_tradnl"/>
              <a:t>Como vamos a proceder?</a:t>
            </a: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9282" r="1928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361741" y="2351315"/>
            <a:ext cx="3878663" cy="3392642"/>
          </a:xfrm>
        </p:spPr>
        <p:txBody>
          <a:bodyPr>
            <a:noAutofit/>
          </a:bodyPr>
          <a:lstStyle/>
          <a:p>
            <a:pPr marL="285750" indent="-285750" algn="l">
              <a:buClrTx/>
              <a:buFont typeface="Arial"/>
              <a:buChar char="•"/>
            </a:pPr>
            <a:r>
              <a:rPr lang="es-ES_tradnl" sz="2800">
                <a:solidFill>
                  <a:schemeClr val="tx1"/>
                </a:solidFill>
              </a:rPr>
              <a:t>El viaje es tan importante como el destino!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2800">
                <a:solidFill>
                  <a:schemeClr val="tx1"/>
                </a:solidFill>
              </a:rPr>
              <a:t>Los lideres no eligen las crisis que van a enfrentar</a:t>
            </a:r>
          </a:p>
          <a:p>
            <a:pPr marL="285750" indent="-285750" algn="l">
              <a:buClrTx/>
              <a:buFont typeface="Arial"/>
              <a:buChar char="•"/>
            </a:pPr>
            <a:r>
              <a:rPr lang="es-ES_tradnl" sz="2800">
                <a:solidFill>
                  <a:schemeClr val="tx1"/>
                </a:solidFill>
              </a:rPr>
              <a:t>Mantenernos enfocados en la misión</a:t>
            </a:r>
          </a:p>
        </p:txBody>
      </p:sp>
    </p:spTree>
    <p:extLst>
      <p:ext uri="{BB962C8B-B14F-4D97-AF65-F5344CB8AC3E}">
        <p14:creationId xmlns:p14="http://schemas.microsoft.com/office/powerpoint/2010/main" val="6841882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r="http://schemas.openxmlformats.org/officeDocument/2006/relationships"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Arial"/>
        <a:cs typeface="Arial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Arial"/>
        <a:cs typeface="Arial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4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Gallery</Template>
  <Company/>
  <PresentationFormat>On-screen Show (4:3)</PresentationFormat>
  <Paragraphs>130</Paragraphs>
  <Slides>29</Slides>
  <Notes>8</Notes>
  <TotalTime>8514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baseType="lpstr" size="30">
      <vt:lpstr>Adjacency</vt:lpstr>
      <vt:lpstr>?</vt:lpstr>
      <vt:lpstr>Finanzas Personales: Que nos esta Pasando?</vt:lpstr>
      <vt:lpstr>Perspectiva in Norteamericana</vt:lpstr>
      <vt:lpstr>Que nos esta pasando?</vt:lpstr>
      <vt:lpstr>Rio Choluteca, Honduras</vt:lpstr>
      <vt:lpstr>Puente del Rio Choluteca, Honduras</vt:lpstr>
      <vt:lpstr>Algo no esta bien en esa foto!</vt:lpstr>
      <vt:lpstr>Como se aplica </vt:lpstr>
      <vt:lpstr>Como vamos a proceder?</vt:lpstr>
      <vt:lpstr>IMPLICACIONES PRACTICAS</vt:lpstr>
      <vt:lpstr>Promedio de Adeudamiento en EU!</vt:lpstr>
      <vt:lpstr>Elige tu futuro!Caso A</vt:lpstr>
      <vt:lpstr>Elige tu futuro!Caso  B</vt:lpstr>
      <vt:lpstr>Que nos dice la sociedad moderna…?</vt:lpstr>
      <vt:lpstr>Que nos dicen los expertos?</vt:lpstr>
      <vt:lpstr>Slide 16</vt:lpstr>
      <vt:lpstr>Slide 17</vt:lpstr>
      <vt:lpstr>Slide 18</vt:lpstr>
      <vt:lpstr>Consejos Prácticos</vt:lpstr>
      <vt:lpstr>Definición de Términos Comunes</vt:lpstr>
      <vt:lpstr>4 cosas que podemos hacer con nuestro dinero:</vt:lpstr>
      <vt:lpstr>Ordena tu vida financiera!</vt:lpstr>
      <vt:lpstr>El plan financiero de Dios en Juan 3:16 </vt:lpstr>
      <vt:lpstr>El plan financiero de Dios en Juan 3:16 </vt:lpstr>
      <vt:lpstr>El Plan de Dios</vt:lpstr>
      <vt:lpstr>Que pide Dios de ti?</vt:lpstr>
      <vt:lpstr>Recuerda el Puente</vt:lpstr>
      <vt:lpstr>Concéntrate en eso…</vt:lpstr>
      <vt:lpstr>Slide 29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Elias Zabala Sr</dc:creator>
  <cp:lastModifiedBy>Elias Zabala Sr</cp:lastModifiedBy>
  <cp:revision>112</cp:revision>
  <cp:lastPrinted>2018-02-02T12:59:09.000</cp:lastPrinted>
  <dcterms:created xsi:type="dcterms:W3CDTF">2012-07-17T20:17:22Z</dcterms:created>
  <dcterms:modified xsi:type="dcterms:W3CDTF">2020-02-26T00:52:00Z</dcterms:modified>
</cp:coreProperties>
</file>