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5"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6" r:id="rId11"/>
    <p:sldId id="257"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6"/>
    <p:restoredTop sz="96208"/>
  </p:normalViewPr>
  <p:slideViewPr>
    <p:cSldViewPr snapToGrid="0" snapToObjects="1">
      <p:cViewPr varScale="1">
        <p:scale>
          <a:sx n="124" d="100"/>
          <a:sy n="124" d="100"/>
        </p:scale>
        <p:origin x="1152" y="17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77DF0A-0321-6346-8AB2-B230660DCB84}" type="datetimeFigureOut">
              <a:rPr lang="en-US" smtClean="0"/>
              <a:t>11/10/19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531B5E-3DF8-334C-BDA3-96E21CF39F31}" type="slidenum">
              <a:rPr lang="en-US" smtClean="0"/>
              <a:t>‹#›</a:t>
            </a:fld>
            <a:endParaRPr lang="en-US"/>
          </a:p>
        </p:txBody>
      </p:sp>
    </p:spTree>
    <p:extLst>
      <p:ext uri="{BB962C8B-B14F-4D97-AF65-F5344CB8AC3E}">
        <p14:creationId xmlns:p14="http://schemas.microsoft.com/office/powerpoint/2010/main" val="1875792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5531B5E-3DF8-334C-BDA3-96E21CF39F31}" type="slidenum">
              <a:rPr lang="en-US" smtClean="0"/>
              <a:t>11</a:t>
            </a:fld>
            <a:endParaRPr lang="en-US"/>
          </a:p>
        </p:txBody>
      </p:sp>
    </p:spTree>
    <p:extLst>
      <p:ext uri="{BB962C8B-B14F-4D97-AF65-F5344CB8AC3E}">
        <p14:creationId xmlns:p14="http://schemas.microsoft.com/office/powerpoint/2010/main" val="3208897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9144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10" name="Rectangle 9"/>
          <p:cNvSpPr/>
          <p:nvPr/>
        </p:nvSpPr>
        <p:spPr>
          <a:xfrm>
            <a:off x="980902" y="1267730"/>
            <a:ext cx="7182197"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5851" y="1411615"/>
            <a:ext cx="69723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851910" y="1267730"/>
            <a:ext cx="144018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3937635" y="1267730"/>
            <a:ext cx="126873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221827" y="2244830"/>
            <a:ext cx="6700347" cy="2437232"/>
          </a:xfrm>
        </p:spPr>
        <p:txBody>
          <a:bodyPr tIns="45720" bIns="45720" anchor="ctr">
            <a:normAutofit/>
          </a:bodyPr>
          <a:lstStyle>
            <a:lvl1pPr algn="ctr">
              <a:lnSpc>
                <a:spcPct val="83000"/>
              </a:lnSpc>
              <a:defRPr lang="en-US" sz="5100" b="0" kern="1200" cap="none" spc="-75"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221826" y="4682063"/>
            <a:ext cx="6702635" cy="457201"/>
          </a:xfrm>
        </p:spPr>
        <p:txBody>
          <a:bodyPr>
            <a:normAutofit/>
          </a:bodyPr>
          <a:lstStyle>
            <a:lvl1pPr marL="0" indent="0" algn="ctr">
              <a:spcBef>
                <a:spcPts val="0"/>
              </a:spcBef>
              <a:buNone/>
              <a:defRPr sz="1350" spc="60" baseline="0">
                <a:solidFill>
                  <a:schemeClr val="tx1">
                    <a:lumMod val="95000"/>
                    <a:lumOff val="5000"/>
                  </a:schemeClr>
                </a:solidFill>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0" name="Date Placeholder 19"/>
          <p:cNvSpPr>
            <a:spLocks noGrp="1"/>
          </p:cNvSpPr>
          <p:nvPr>
            <p:ph type="dt" sz="half" idx="10"/>
          </p:nvPr>
        </p:nvSpPr>
        <p:spPr>
          <a:xfrm>
            <a:off x="3989070" y="1341256"/>
            <a:ext cx="1165860" cy="485546"/>
          </a:xfrm>
        </p:spPr>
        <p:txBody>
          <a:bodyPr/>
          <a:lstStyle>
            <a:lvl1pPr algn="ctr">
              <a:defRPr sz="975" spc="0" baseline="0">
                <a:solidFill>
                  <a:srgbClr val="FFFFFF"/>
                </a:solidFill>
                <a:latin typeface="+mn-lt"/>
              </a:defRPr>
            </a:lvl1pPr>
          </a:lstStyle>
          <a:p>
            <a:fld id="{EA0C0817-A112-4847-8014-A94B7D2A4EA3}" type="datetime1">
              <a:rPr lang="en-US" smtClean="0"/>
              <a:t>11/10/19</a:t>
            </a:fld>
            <a:endParaRPr lang="en-US" dirty="0"/>
          </a:p>
        </p:txBody>
      </p:sp>
      <p:sp>
        <p:nvSpPr>
          <p:cNvPr id="21" name="Footer Placeholder 20"/>
          <p:cNvSpPr>
            <a:spLocks noGrp="1"/>
          </p:cNvSpPr>
          <p:nvPr>
            <p:ph type="ftr" sz="quarter" idx="11"/>
          </p:nvPr>
        </p:nvSpPr>
        <p:spPr>
          <a:xfrm>
            <a:off x="1221826" y="5177408"/>
            <a:ext cx="4297721"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6455190" y="5177408"/>
            <a:ext cx="1466985"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04929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716325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12912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257203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9144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useBgFill="1">
        <p:nvSpPr>
          <p:cNvPr id="23" name="Rectangle 22"/>
          <p:cNvSpPr/>
          <p:nvPr/>
        </p:nvSpPr>
        <p:spPr>
          <a:xfrm>
            <a:off x="980902" y="1267730"/>
            <a:ext cx="7182197"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5851" y="1411615"/>
            <a:ext cx="69723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851910" y="1267730"/>
            <a:ext cx="144018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21867" y="2275166"/>
            <a:ext cx="6700266" cy="2406895"/>
          </a:xfrm>
        </p:spPr>
        <p:txBody>
          <a:bodyPr anchor="ctr">
            <a:normAutofit/>
          </a:bodyPr>
          <a:lstStyle>
            <a:lvl1pPr algn="ctr">
              <a:lnSpc>
                <a:spcPct val="83000"/>
              </a:lnSpc>
              <a:defRPr lang="en-US" sz="5100" kern="1200" cap="none" spc="-75"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3937635" y="1267730"/>
            <a:ext cx="126873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221867" y="4682062"/>
            <a:ext cx="6704838" cy="457200"/>
          </a:xfrm>
        </p:spPr>
        <p:txBody>
          <a:bodyPr anchor="t">
            <a:normAutofit/>
          </a:bodyPr>
          <a:lstStyle>
            <a:lvl1pPr marL="0" indent="0" algn="ctr">
              <a:buNone/>
              <a:tabLst>
                <a:tab pos="1975247" algn="l"/>
              </a:tabLst>
              <a:defRPr sz="1350">
                <a:solidFill>
                  <a:schemeClr val="tx1">
                    <a:lumMod val="95000"/>
                    <a:lumOff val="5000"/>
                  </a:schemeClr>
                </a:solidFill>
                <a:effectLst/>
              </a:defRPr>
            </a:lvl1pPr>
            <a:lvl2pPr marL="342900" indent="0">
              <a:buNone/>
              <a:defRPr sz="120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989070" y="1344503"/>
            <a:ext cx="1165860" cy="498781"/>
          </a:xfrm>
        </p:spPr>
        <p:txBody>
          <a:bodyPr/>
          <a:lstStyle>
            <a:lvl1pPr algn="ctr">
              <a:defRPr lang="en-US" sz="975" kern="1200" spc="0" baseline="0">
                <a:solidFill>
                  <a:srgbClr val="FFFFFF"/>
                </a:solidFill>
                <a:latin typeface="+mn-lt"/>
                <a:ea typeface="+mn-ea"/>
                <a:cs typeface="+mn-cs"/>
              </a:defRPr>
            </a:lvl1pPr>
          </a:lstStyle>
          <a:p>
            <a:fld id="{D9C646AA-F36E-4540-911D-FFFC0A0EF24A}" type="datetime1">
              <a:rPr lang="en-US" smtClean="0"/>
              <a:t>11/10/19</a:t>
            </a:fld>
            <a:endParaRPr lang="en-US" dirty="0"/>
          </a:p>
        </p:txBody>
      </p:sp>
      <p:sp>
        <p:nvSpPr>
          <p:cNvPr id="5" name="Footer Placeholder 4"/>
          <p:cNvSpPr>
            <a:spLocks noGrp="1"/>
          </p:cNvSpPr>
          <p:nvPr>
            <p:ph type="ftr" sz="quarter" idx="11"/>
          </p:nvPr>
        </p:nvSpPr>
        <p:spPr>
          <a:xfrm>
            <a:off x="1221868" y="5177408"/>
            <a:ext cx="4245101"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6453379" y="5177408"/>
            <a:ext cx="1468754"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70255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0100" y="2103120"/>
            <a:ext cx="3497580" cy="374904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46320" y="2103120"/>
            <a:ext cx="3497580" cy="374904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336567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02386" y="2074334"/>
            <a:ext cx="3497580" cy="640080"/>
          </a:xfrm>
        </p:spPr>
        <p:txBody>
          <a:bodyPr anchor="ctr">
            <a:normAutofit/>
          </a:bodyPr>
          <a:lstStyle>
            <a:lvl1pPr marL="0" indent="0" algn="l">
              <a:spcBef>
                <a:spcPts val="0"/>
              </a:spcBef>
              <a:buNone/>
              <a:defRPr sz="1425" b="1" i="0">
                <a:solidFill>
                  <a:schemeClr val="tx1"/>
                </a:solidFill>
                <a:latin typeface="+mn-lt"/>
              </a:defRPr>
            </a:lvl1pPr>
            <a:lvl2pPr marL="342900" indent="0">
              <a:buNone/>
              <a:defRPr sz="135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802386" y="2792473"/>
            <a:ext cx="3497580" cy="3163825"/>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844034" y="2074334"/>
            <a:ext cx="3497580" cy="640080"/>
          </a:xfrm>
        </p:spPr>
        <p:txBody>
          <a:bodyPr anchor="ctr">
            <a:normAutofit/>
          </a:bodyPr>
          <a:lstStyle>
            <a:lvl1pPr marL="0" indent="0" algn="l">
              <a:spcBef>
                <a:spcPts val="0"/>
              </a:spcBef>
              <a:buNone/>
              <a:defRPr sz="1425" b="1">
                <a:solidFill>
                  <a:schemeClr val="tx1"/>
                </a:solidFill>
              </a:defRPr>
            </a:lvl1pPr>
            <a:lvl2pPr marL="342900" indent="0">
              <a:buNone/>
              <a:defRPr sz="135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844034" y="2792472"/>
            <a:ext cx="3497580" cy="3164509"/>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11/10/19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340352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29707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33391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6089903" y="237744"/>
            <a:ext cx="2869947"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6190995" y="374904"/>
            <a:ext cx="2667762"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343651" y="607392"/>
            <a:ext cx="2371472" cy="1645920"/>
          </a:xfrm>
        </p:spPr>
        <p:txBody>
          <a:bodyPr anchor="b">
            <a:normAutofit/>
          </a:bodyPr>
          <a:lstStyle>
            <a:lvl1pPr algn="l" defTabSz="685800" rtl="0" eaLnBrk="1" latinLnBrk="0" hangingPunct="1">
              <a:lnSpc>
                <a:spcPct val="100000"/>
              </a:lnSpc>
              <a:spcBef>
                <a:spcPct val="0"/>
              </a:spcBef>
              <a:buNone/>
              <a:defRPr lang="en-US" sz="24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514350" y="609600"/>
            <a:ext cx="5143500" cy="5334000"/>
          </a:xfrm>
        </p:spPr>
        <p:txBody>
          <a:bodyPr/>
          <a:lstStyle>
            <a:lvl1pPr>
              <a:defRPr sz="1425"/>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43651" y="2336800"/>
            <a:ext cx="2371472" cy="3606800"/>
          </a:xfrm>
        </p:spPr>
        <p:txBody>
          <a:bodyPr>
            <a:normAutofit/>
          </a:bodyPr>
          <a:lstStyle>
            <a:lvl1pPr marL="0" indent="0">
              <a:lnSpc>
                <a:spcPct val="110000"/>
              </a:lnSpc>
              <a:spcBef>
                <a:spcPts val="600"/>
              </a:spcBef>
              <a:buNone/>
              <a:defRPr sz="1350">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8" name="Date Placeholder 7"/>
          <p:cNvSpPr>
            <a:spLocks noGrp="1"/>
          </p:cNvSpPr>
          <p:nvPr>
            <p:ph type="dt" sz="half" idx="10"/>
          </p:nvPr>
        </p:nvSpPr>
        <p:spPr>
          <a:xfrm>
            <a:off x="4191000" y="6035040"/>
            <a:ext cx="1466850" cy="365760"/>
          </a:xfrm>
        </p:spPr>
        <p:txBody>
          <a:bodyPr/>
          <a:lstStyle>
            <a:lvl1pPr>
              <a:defRPr>
                <a:solidFill>
                  <a:schemeClr val="tx1">
                    <a:lumMod val="85000"/>
                    <a:lumOff val="15000"/>
                  </a:schemeClr>
                </a:solidFill>
              </a:defRPr>
            </a:lvl1pPr>
          </a:lstStyle>
          <a:p>
            <a:fld id="{7E8D12A6-918A-48BD-8CB9-CA713993B0EA}" type="datetime1">
              <a:rPr lang="en-US" smtClean="0"/>
              <a:t>11/10/19</a:t>
            </a:fld>
            <a:endParaRPr lang="en-US"/>
          </a:p>
        </p:txBody>
      </p:sp>
      <p:sp>
        <p:nvSpPr>
          <p:cNvPr id="9" name="Footer Placeholder 8"/>
          <p:cNvSpPr>
            <a:spLocks noGrp="1"/>
          </p:cNvSpPr>
          <p:nvPr>
            <p:ph type="ftr" sz="quarter" idx="11"/>
          </p:nvPr>
        </p:nvSpPr>
        <p:spPr>
          <a:xfrm>
            <a:off x="514351" y="6035040"/>
            <a:ext cx="3438525"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7797547" y="6035040"/>
            <a:ext cx="917576"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8362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6089903" y="237744"/>
            <a:ext cx="2869947"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71450" y="237744"/>
            <a:ext cx="5772151" cy="6382512"/>
          </a:xfrm>
          <a:solidFill>
            <a:schemeClr val="accent1">
              <a:lumMod val="60000"/>
              <a:lumOff val="40000"/>
            </a:schemeClr>
          </a:solidFill>
          <a:ln>
            <a:noFill/>
          </a:ln>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p:cNvSpPr>
            <a:spLocks noGrp="1"/>
          </p:cNvSpPr>
          <p:nvPr>
            <p:ph type="dt" sz="half" idx="10"/>
          </p:nvPr>
        </p:nvSpPr>
        <p:spPr>
          <a:xfrm>
            <a:off x="4246753" y="6035040"/>
            <a:ext cx="1553972"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11/10/19</a:t>
            </a:fld>
            <a:endParaRPr lang="en-US" dirty="0"/>
          </a:p>
        </p:txBody>
      </p:sp>
      <p:sp>
        <p:nvSpPr>
          <p:cNvPr id="6" name="Footer Placeholder 5"/>
          <p:cNvSpPr>
            <a:spLocks noGrp="1"/>
          </p:cNvSpPr>
          <p:nvPr>
            <p:ph type="ftr" sz="quarter" idx="11"/>
          </p:nvPr>
        </p:nvSpPr>
        <p:spPr>
          <a:xfrm>
            <a:off x="459486" y="6035040"/>
            <a:ext cx="3441002" cy="365760"/>
          </a:xfrm>
        </p:spPr>
        <p:txBody>
          <a:bodyPr/>
          <a:lstStyle>
            <a:lvl1pPr marL="0" algn="r" defTabSz="685800" rtl="0" eaLnBrk="1" latinLnBrk="0" hangingPunct="1">
              <a:defRPr lang="en-US" sz="75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7797546" y="6035040"/>
            <a:ext cx="918972"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6190995" y="374904"/>
            <a:ext cx="2667762"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357937" y="603504"/>
            <a:ext cx="2358581" cy="1645920"/>
          </a:xfrm>
        </p:spPr>
        <p:txBody>
          <a:bodyPr anchor="b">
            <a:noAutofit/>
          </a:bodyPr>
          <a:lstStyle>
            <a:lvl1pPr algn="l">
              <a:lnSpc>
                <a:spcPct val="100000"/>
              </a:lnSpc>
              <a:defRPr sz="24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6357937" y="2386584"/>
            <a:ext cx="2358581" cy="3511296"/>
          </a:xfrm>
        </p:spPr>
        <p:txBody>
          <a:bodyPr>
            <a:normAutofit/>
          </a:bodyPr>
          <a:lstStyle>
            <a:lvl1pPr marL="0" indent="0" algn="l">
              <a:lnSpc>
                <a:spcPct val="110000"/>
              </a:lnSpc>
              <a:spcBef>
                <a:spcPts val="600"/>
              </a:spcBef>
              <a:buNone/>
              <a:defRPr sz="1350">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206154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Rectangle 6"/>
          <p:cNvSpPr/>
          <p:nvPr/>
        </p:nvSpPr>
        <p:spPr>
          <a:xfrm>
            <a:off x="176022" y="237744"/>
            <a:ext cx="8791956"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278892" y="374904"/>
            <a:ext cx="8586216"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800100" y="642594"/>
            <a:ext cx="75438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00100" y="2103120"/>
            <a:ext cx="75438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42596" y="6035040"/>
            <a:ext cx="2169784" cy="365760"/>
          </a:xfrm>
          <a:prstGeom prst="rect">
            <a:avLst/>
          </a:prstGeom>
        </p:spPr>
        <p:txBody>
          <a:bodyPr vert="horz" lIns="91440" tIns="45720" rIns="91440" bIns="45720" rtlCol="0" anchor="b"/>
          <a:lstStyle>
            <a:lvl1pPr algn="r">
              <a:defRPr sz="600">
                <a:solidFill>
                  <a:schemeClr val="tx1">
                    <a:lumMod val="75000"/>
                    <a:lumOff val="25000"/>
                  </a:schemeClr>
                </a:solidFill>
              </a:defRPr>
            </a:lvl1pPr>
          </a:lstStyle>
          <a:p>
            <a:fld id="{F6FA2B21-3FCD-4721-B95C-427943F61125}" type="datetime1">
              <a:rPr lang="en-US" smtClean="0"/>
              <a:t>11/10/19</a:t>
            </a:fld>
            <a:endParaRPr lang="en-US"/>
          </a:p>
        </p:txBody>
      </p:sp>
      <p:sp>
        <p:nvSpPr>
          <p:cNvPr id="5" name="Footer Placeholder 4"/>
          <p:cNvSpPr>
            <a:spLocks noGrp="1"/>
          </p:cNvSpPr>
          <p:nvPr>
            <p:ph type="ftr" sz="quarter" idx="3"/>
          </p:nvPr>
        </p:nvSpPr>
        <p:spPr>
          <a:xfrm>
            <a:off x="800100" y="6035040"/>
            <a:ext cx="4362450" cy="365760"/>
          </a:xfrm>
          <a:prstGeom prst="rect">
            <a:avLst/>
          </a:prstGeom>
        </p:spPr>
        <p:txBody>
          <a:bodyPr vert="horz" lIns="91440" tIns="45720" rIns="91440" bIns="45720" rtlCol="0" anchor="b"/>
          <a:lstStyle>
            <a:lvl1pPr algn="l">
              <a:defRPr sz="6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7715250" y="6035040"/>
            <a:ext cx="628650" cy="365760"/>
          </a:xfrm>
          <a:prstGeom prst="rect">
            <a:avLst/>
          </a:prstGeom>
        </p:spPr>
        <p:txBody>
          <a:bodyPr vert="horz" lIns="91440" tIns="45720" rIns="91440" bIns="45720" rtlCol="0" anchor="b"/>
          <a:lstStyle>
            <a:lvl1pPr algn="r">
              <a:defRPr sz="6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562684129"/>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699" r:id="rId6"/>
    <p:sldLayoutId id="2147483694" r:id="rId7"/>
    <p:sldLayoutId id="2147483695" r:id="rId8"/>
    <p:sldLayoutId id="2147483696" r:id="rId9"/>
    <p:sldLayoutId id="2147483697" r:id="rId10"/>
    <p:sldLayoutId id="2147483698" r:id="rId11"/>
  </p:sldLayoutIdLst>
  <p:hf sldNum="0" hdr="0" ftr="0" dt="0"/>
  <p:txStyles>
    <p:titleStyle>
      <a:lvl1pPr algn="l" defTabSz="685800" rtl="0" eaLnBrk="1" latinLnBrk="0" hangingPunct="1">
        <a:lnSpc>
          <a:spcPct val="90000"/>
        </a:lnSpc>
        <a:spcBef>
          <a:spcPct val="0"/>
        </a:spcBef>
        <a:buNone/>
        <a:defRPr lang="en-US" sz="2700" i="0" kern="1200" cap="none" spc="-53"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20000"/>
        </a:lnSpc>
        <a:spcBef>
          <a:spcPts val="675"/>
        </a:spcBef>
        <a:spcAft>
          <a:spcPts val="0"/>
        </a:spcAft>
        <a:buClr>
          <a:schemeClr val="tx1">
            <a:lumMod val="85000"/>
            <a:lumOff val="15000"/>
          </a:schemeClr>
        </a:buClr>
        <a:buFont typeface="Garamond" pitchFamily="18" charset="0"/>
        <a:buChar char="◦"/>
        <a:defRPr sz="1050"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00"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6F40FBDA-CEB1-40F0-9AB9-BD9C402D7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4" name="Picture 3">
            <a:extLst>
              <a:ext uri="{FF2B5EF4-FFF2-40B4-BE49-F238E27FC236}">
                <a16:creationId xmlns:a16="http://schemas.microsoft.com/office/drawing/2014/main" id="{77E49CE2-4985-4E37-A741-0A5D1809633E}"/>
              </a:ext>
            </a:extLst>
          </p:cNvPr>
          <p:cNvPicPr>
            <a:picLocks noChangeAspect="1"/>
          </p:cNvPicPr>
          <p:nvPr/>
        </p:nvPicPr>
        <p:blipFill rotWithShape="1">
          <a:blip r:embed="rId2">
            <a:alphaModFix amt="45000"/>
          </a:blip>
          <a:srcRect b="15414"/>
          <a:stretch/>
        </p:blipFill>
        <p:spPr>
          <a:xfrm>
            <a:off x="15" y="857257"/>
            <a:ext cx="9143985" cy="5143493"/>
          </a:xfrm>
          <a:prstGeom prst="rect">
            <a:avLst/>
          </a:prstGeom>
        </p:spPr>
      </p:pic>
      <p:sp>
        <p:nvSpPr>
          <p:cNvPr id="38" name="Rectangle 37">
            <a:extLst>
              <a:ext uri="{FF2B5EF4-FFF2-40B4-BE49-F238E27FC236}">
                <a16:creationId xmlns:a16="http://schemas.microsoft.com/office/drawing/2014/main" id="{0344D4FE-ABEF-4230-9E4E-AD5782FC7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0902" y="1808047"/>
            <a:ext cx="7182197" cy="3230963"/>
          </a:xfrm>
          <a:prstGeom prst="rect">
            <a:avLst/>
          </a:prstGeom>
          <a:noFill/>
          <a:ln w="9525" cap="sq" cmpd="sng" algn="ctr">
            <a:solidFill>
              <a:schemeClr val="tx1">
                <a:lumMod val="75000"/>
                <a:lumOff val="25000"/>
              </a:schemeClr>
            </a:solidFill>
            <a:prstDash val="solid"/>
            <a:miter lim="800000"/>
          </a:ln>
          <a:effectLst>
            <a:softEdge rad="0"/>
          </a:effectLst>
        </p:spPr>
      </p:sp>
      <p:sp>
        <p:nvSpPr>
          <p:cNvPr id="2" name="Title 1">
            <a:extLst>
              <a:ext uri="{FF2B5EF4-FFF2-40B4-BE49-F238E27FC236}">
                <a16:creationId xmlns:a16="http://schemas.microsoft.com/office/drawing/2014/main" id="{BEE64275-0FD7-3747-983C-AAD1F380505B}"/>
              </a:ext>
            </a:extLst>
          </p:cNvPr>
          <p:cNvSpPr>
            <a:spLocks noGrp="1"/>
          </p:cNvSpPr>
          <p:nvPr>
            <p:ph type="ctrTitle"/>
          </p:nvPr>
        </p:nvSpPr>
        <p:spPr>
          <a:xfrm>
            <a:off x="1327149" y="2425697"/>
            <a:ext cx="6489704" cy="1846128"/>
          </a:xfrm>
        </p:spPr>
        <p:txBody>
          <a:bodyPr>
            <a:normAutofit/>
          </a:bodyPr>
          <a:lstStyle/>
          <a:p>
            <a:r>
              <a:rPr lang="en-US" dirty="0"/>
              <a:t>Essentials</a:t>
            </a:r>
          </a:p>
        </p:txBody>
      </p:sp>
      <p:sp>
        <p:nvSpPr>
          <p:cNvPr id="3" name="Subtitle 2">
            <a:extLst>
              <a:ext uri="{FF2B5EF4-FFF2-40B4-BE49-F238E27FC236}">
                <a16:creationId xmlns:a16="http://schemas.microsoft.com/office/drawing/2014/main" id="{15C4E488-AEB8-A04E-B709-2E2FCF2217E1}"/>
              </a:ext>
            </a:extLst>
          </p:cNvPr>
          <p:cNvSpPr>
            <a:spLocks noGrp="1"/>
          </p:cNvSpPr>
          <p:nvPr>
            <p:ph type="subTitle" idx="1"/>
          </p:nvPr>
        </p:nvSpPr>
        <p:spPr>
          <a:xfrm>
            <a:off x="1327149" y="4324596"/>
            <a:ext cx="6491400" cy="342901"/>
          </a:xfrm>
        </p:spPr>
        <p:txBody>
          <a:bodyPr>
            <a:normAutofit/>
          </a:bodyPr>
          <a:lstStyle/>
          <a:p>
            <a:endParaRPr lang="en-US" dirty="0">
              <a:solidFill>
                <a:schemeClr val="tx1"/>
              </a:solidFill>
            </a:endParaRPr>
          </a:p>
        </p:txBody>
      </p:sp>
      <p:sp>
        <p:nvSpPr>
          <p:cNvPr id="40" name="Rectangle 39">
            <a:extLst>
              <a:ext uri="{FF2B5EF4-FFF2-40B4-BE49-F238E27FC236}">
                <a16:creationId xmlns:a16="http://schemas.microsoft.com/office/drawing/2014/main" id="{9325F979-D3F9-4926-81B7-7ACCB31A5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851" y="1915961"/>
            <a:ext cx="6972300" cy="3026078"/>
          </a:xfrm>
          <a:prstGeom prst="rect">
            <a:avLst/>
          </a:prstGeom>
          <a:noFill/>
          <a:ln w="9525" cap="sq" cmpd="sng" algn="ctr">
            <a:solidFill>
              <a:schemeClr val="tx1">
                <a:lumMod val="75000"/>
                <a:lumOff val="25000"/>
                <a:alpha val="80000"/>
              </a:schemeClr>
            </a:solidFill>
            <a:prstDash val="solid"/>
            <a:miter lim="800000"/>
          </a:ln>
          <a:effectLst/>
        </p:spPr>
      </p:sp>
    </p:spTree>
    <p:extLst>
      <p:ext uri="{BB962C8B-B14F-4D97-AF65-F5344CB8AC3E}">
        <p14:creationId xmlns:p14="http://schemas.microsoft.com/office/powerpoint/2010/main" val="60108072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ABB53-1CB1-A24D-9516-55D1BCD89BD8}"/>
              </a:ext>
            </a:extLst>
          </p:cNvPr>
          <p:cNvSpPr>
            <a:spLocks noGrp="1"/>
          </p:cNvSpPr>
          <p:nvPr>
            <p:ph type="title"/>
          </p:nvPr>
        </p:nvSpPr>
        <p:spPr>
          <a:xfrm>
            <a:off x="800100" y="642594"/>
            <a:ext cx="7543800" cy="1371600"/>
          </a:xfrm>
        </p:spPr>
        <p:txBody>
          <a:bodyPr>
            <a:normAutofit/>
          </a:bodyPr>
          <a:lstStyle/>
          <a:p>
            <a:r>
              <a:rPr lang="en-US" b="1" dirty="0"/>
              <a:t>Always try to offer solutions</a:t>
            </a:r>
            <a:endParaRPr lang="en-US" dirty="0"/>
          </a:p>
        </p:txBody>
      </p:sp>
      <p:pic>
        <p:nvPicPr>
          <p:cNvPr id="7" name="Graphic 6" descr="Light Bulb and Gear">
            <a:extLst>
              <a:ext uri="{FF2B5EF4-FFF2-40B4-BE49-F238E27FC236}">
                <a16:creationId xmlns:a16="http://schemas.microsoft.com/office/drawing/2014/main" id="{D16752E0-F8BA-463E-AE7B-8D6EC53D99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5764" y="2845441"/>
            <a:ext cx="2264734" cy="2264734"/>
          </a:xfrm>
          <a:prstGeom prst="rect">
            <a:avLst/>
          </a:prstGeom>
        </p:spPr>
      </p:pic>
      <p:sp>
        <p:nvSpPr>
          <p:cNvPr id="3" name="Content Placeholder 2">
            <a:extLst>
              <a:ext uri="{FF2B5EF4-FFF2-40B4-BE49-F238E27FC236}">
                <a16:creationId xmlns:a16="http://schemas.microsoft.com/office/drawing/2014/main" id="{34BB09E7-51E7-9A4B-9CDB-FD6C7360AA5F}"/>
              </a:ext>
            </a:extLst>
          </p:cNvPr>
          <p:cNvSpPr>
            <a:spLocks noGrp="1"/>
          </p:cNvSpPr>
          <p:nvPr>
            <p:ph idx="1"/>
          </p:nvPr>
        </p:nvSpPr>
        <p:spPr>
          <a:xfrm>
            <a:off x="3477873" y="2103120"/>
            <a:ext cx="5111323" cy="3931920"/>
          </a:xfrm>
        </p:spPr>
        <p:txBody>
          <a:bodyPr>
            <a:normAutofit/>
          </a:bodyPr>
          <a:lstStyle/>
          <a:p>
            <a:r>
              <a:rPr lang="en-US" sz="2400" dirty="0"/>
              <a:t>You know that one thing that everyone at work always complains about? It might be the: poorly designed building, the way meetings are organized, or the computer system that has some glitches. Whatever it is instead of commiserating, find a way to fix it.</a:t>
            </a:r>
          </a:p>
          <a:p>
            <a:endParaRPr lang="en-US" dirty="0"/>
          </a:p>
        </p:txBody>
      </p:sp>
    </p:spTree>
    <p:extLst>
      <p:ext uri="{BB962C8B-B14F-4D97-AF65-F5344CB8AC3E}">
        <p14:creationId xmlns:p14="http://schemas.microsoft.com/office/powerpoint/2010/main" val="3530982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E9EDDFA-8F05-462B-8D3E-5B9C4FBC73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keleton">
            <a:extLst>
              <a:ext uri="{FF2B5EF4-FFF2-40B4-BE49-F238E27FC236}">
                <a16:creationId xmlns:a16="http://schemas.microsoft.com/office/drawing/2014/main" id="{ABC63842-C112-400F-9263-B8B1F57A49E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5740" y="1422717"/>
            <a:ext cx="4025374" cy="4025374"/>
          </a:xfrm>
          <a:prstGeom prst="rect">
            <a:avLst/>
          </a:prstGeom>
        </p:spPr>
      </p:pic>
      <p:sp>
        <p:nvSpPr>
          <p:cNvPr id="14" name="Rectangle 13">
            <a:extLst>
              <a:ext uri="{FF2B5EF4-FFF2-40B4-BE49-F238E27FC236}">
                <a16:creationId xmlns:a16="http://schemas.microsoft.com/office/drawing/2014/main" id="{143F9A23-3237-4ED6-A1E9-C0E6530E05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5950" y="255102"/>
            <a:ext cx="4006600" cy="6361598"/>
          </a:xfrm>
          <a:prstGeom prst="rect">
            <a:avLst/>
          </a:prstGeom>
          <a:solidFill>
            <a:schemeClr val="bg1">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63CD46D-4335-4BA4-842A-BF835A99CB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76825" y="393365"/>
            <a:ext cx="3763658" cy="6035547"/>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3A605E-C790-794F-8E03-3AF6E0221864}"/>
              </a:ext>
            </a:extLst>
          </p:cNvPr>
          <p:cNvSpPr>
            <a:spLocks noGrp="1"/>
          </p:cNvSpPr>
          <p:nvPr>
            <p:ph type="title"/>
          </p:nvPr>
        </p:nvSpPr>
        <p:spPr>
          <a:xfrm>
            <a:off x="5298061" y="642594"/>
            <a:ext cx="3354691" cy="1371600"/>
          </a:xfrm>
        </p:spPr>
        <p:txBody>
          <a:bodyPr>
            <a:normAutofit/>
          </a:bodyPr>
          <a:lstStyle/>
          <a:p>
            <a:r>
              <a:rPr lang="en-US" dirty="0"/>
              <a:t>1 Corinthians 12:21-22</a:t>
            </a:r>
          </a:p>
        </p:txBody>
      </p:sp>
      <p:sp>
        <p:nvSpPr>
          <p:cNvPr id="3" name="Content Placeholder 2">
            <a:extLst>
              <a:ext uri="{FF2B5EF4-FFF2-40B4-BE49-F238E27FC236}">
                <a16:creationId xmlns:a16="http://schemas.microsoft.com/office/drawing/2014/main" id="{1969B90A-A533-D54C-BDF8-2E784CB5753B}"/>
              </a:ext>
            </a:extLst>
          </p:cNvPr>
          <p:cNvSpPr>
            <a:spLocks noGrp="1"/>
          </p:cNvSpPr>
          <p:nvPr>
            <p:ph idx="1"/>
          </p:nvPr>
        </p:nvSpPr>
        <p:spPr>
          <a:xfrm>
            <a:off x="5298061" y="2103120"/>
            <a:ext cx="3354692" cy="3931920"/>
          </a:xfrm>
        </p:spPr>
        <p:txBody>
          <a:bodyPr>
            <a:normAutofit/>
          </a:bodyPr>
          <a:lstStyle/>
          <a:p>
            <a:pPr marL="0" indent="0">
              <a:buNone/>
            </a:pPr>
            <a:r>
              <a:rPr lang="en-US" sz="2400" dirty="0"/>
              <a:t>The eye cannot say to the hand, “I do not need you,” nor in turn can the head say to the foot, “I do not need you.” On the contrary, those members that seem to be weaker are essentials.</a:t>
            </a:r>
          </a:p>
        </p:txBody>
      </p:sp>
    </p:spTree>
    <p:extLst>
      <p:ext uri="{BB962C8B-B14F-4D97-AF65-F5344CB8AC3E}">
        <p14:creationId xmlns:p14="http://schemas.microsoft.com/office/powerpoint/2010/main" val="147320556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7E49CE2-4985-4E37-A741-0A5D1809633E}"/>
              </a:ext>
            </a:extLst>
          </p:cNvPr>
          <p:cNvPicPr>
            <a:picLocks noChangeAspect="1"/>
          </p:cNvPicPr>
          <p:nvPr/>
        </p:nvPicPr>
        <p:blipFill rotWithShape="1">
          <a:blip r:embed="rId2"/>
          <a:srcRect t="4871" b="20286"/>
          <a:stretch/>
        </p:blipFill>
        <p:spPr>
          <a:xfrm>
            <a:off x="20" y="10"/>
            <a:ext cx="9143979" cy="4551026"/>
          </a:xfrm>
          <a:prstGeom prst="rect">
            <a:avLst/>
          </a:prstGeom>
        </p:spPr>
      </p:pic>
      <p:sp>
        <p:nvSpPr>
          <p:cNvPr id="45" name="Rectangle 44">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9144000" cy="2327925"/>
          </a:xfrm>
          <a:prstGeom prst="rect">
            <a:avLst/>
          </a:prstGeom>
          <a:solidFill>
            <a:schemeClr val="bg1">
              <a:lumMod val="75000"/>
              <a:lumOff val="25000"/>
            </a:schemeClr>
          </a:solidFill>
          <a:ln w="6350" cap="sq" cmpd="sng" algn="ctr">
            <a:noFill/>
            <a:prstDash val="solid"/>
            <a:miter lim="800000"/>
          </a:ln>
          <a:effectLst/>
        </p:spPr>
      </p:sp>
      <p:sp>
        <p:nvSpPr>
          <p:cNvPr id="47" name="Rectangle 46">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587" y="4692768"/>
            <a:ext cx="8894826"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BEE64275-0FD7-3747-983C-AAD1F380505B}"/>
              </a:ext>
            </a:extLst>
          </p:cNvPr>
          <p:cNvSpPr>
            <a:spLocks noGrp="1"/>
          </p:cNvSpPr>
          <p:nvPr>
            <p:ph type="ctrTitle"/>
          </p:nvPr>
        </p:nvSpPr>
        <p:spPr>
          <a:xfrm>
            <a:off x="279542" y="4956811"/>
            <a:ext cx="8579560" cy="897439"/>
          </a:xfrm>
        </p:spPr>
        <p:txBody>
          <a:bodyPr>
            <a:normAutofit/>
          </a:bodyPr>
          <a:lstStyle/>
          <a:p>
            <a:r>
              <a:rPr lang="en-US" sz="3800" dirty="0">
                <a:solidFill>
                  <a:schemeClr val="tx1"/>
                </a:solidFill>
              </a:rPr>
              <a:t>You are Essentials!</a:t>
            </a:r>
          </a:p>
        </p:txBody>
      </p:sp>
      <p:sp>
        <p:nvSpPr>
          <p:cNvPr id="3" name="Subtitle 2">
            <a:extLst>
              <a:ext uri="{FF2B5EF4-FFF2-40B4-BE49-F238E27FC236}">
                <a16:creationId xmlns:a16="http://schemas.microsoft.com/office/drawing/2014/main" id="{15C4E488-AEB8-A04E-B709-2E2FCF2217E1}"/>
              </a:ext>
            </a:extLst>
          </p:cNvPr>
          <p:cNvSpPr>
            <a:spLocks noGrp="1"/>
          </p:cNvSpPr>
          <p:nvPr>
            <p:ph type="subTitle" idx="1"/>
          </p:nvPr>
        </p:nvSpPr>
        <p:spPr>
          <a:xfrm>
            <a:off x="573206" y="5783001"/>
            <a:ext cx="7992232" cy="425961"/>
          </a:xfrm>
        </p:spPr>
        <p:txBody>
          <a:bodyPr>
            <a:normAutofit/>
          </a:bodyPr>
          <a:lstStyle/>
          <a:p>
            <a:endParaRPr lang="en-US" sz="1600">
              <a:solidFill>
                <a:schemeClr val="tx1"/>
              </a:solidFill>
            </a:endParaRPr>
          </a:p>
        </p:txBody>
      </p:sp>
    </p:spTree>
    <p:extLst>
      <p:ext uri="{BB962C8B-B14F-4D97-AF65-F5344CB8AC3E}">
        <p14:creationId xmlns:p14="http://schemas.microsoft.com/office/powerpoint/2010/main" val="391376947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46C74-586C-3240-8714-F7DF0801F09E}"/>
              </a:ext>
            </a:extLst>
          </p:cNvPr>
          <p:cNvSpPr>
            <a:spLocks noGrp="1"/>
          </p:cNvSpPr>
          <p:nvPr>
            <p:ph type="title"/>
          </p:nvPr>
        </p:nvSpPr>
        <p:spPr>
          <a:xfrm>
            <a:off x="800100" y="642594"/>
            <a:ext cx="7543800" cy="1371600"/>
          </a:xfrm>
        </p:spPr>
        <p:txBody>
          <a:bodyPr>
            <a:normAutofit/>
          </a:bodyPr>
          <a:lstStyle/>
          <a:p>
            <a:r>
              <a:rPr lang="en-US" b="1" dirty="0"/>
              <a:t>Do work that matters, not work that's easy</a:t>
            </a:r>
            <a:endParaRPr lang="en-US" dirty="0"/>
          </a:p>
        </p:txBody>
      </p:sp>
      <p:pic>
        <p:nvPicPr>
          <p:cNvPr id="7" name="Graphic 6" descr="Recruitment Management">
            <a:extLst>
              <a:ext uri="{FF2B5EF4-FFF2-40B4-BE49-F238E27FC236}">
                <a16:creationId xmlns:a16="http://schemas.microsoft.com/office/drawing/2014/main" id="{3146F1D6-8D15-40BC-B4E3-9A6B5F653F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5764" y="2845441"/>
            <a:ext cx="2264734" cy="2264734"/>
          </a:xfrm>
          <a:prstGeom prst="rect">
            <a:avLst/>
          </a:prstGeom>
        </p:spPr>
      </p:pic>
      <p:sp>
        <p:nvSpPr>
          <p:cNvPr id="3" name="Content Placeholder 2">
            <a:extLst>
              <a:ext uri="{FF2B5EF4-FFF2-40B4-BE49-F238E27FC236}">
                <a16:creationId xmlns:a16="http://schemas.microsoft.com/office/drawing/2014/main" id="{14B92C3C-5E81-214D-A9E9-329EC45176AB}"/>
              </a:ext>
            </a:extLst>
          </p:cNvPr>
          <p:cNvSpPr>
            <a:spLocks noGrp="1"/>
          </p:cNvSpPr>
          <p:nvPr>
            <p:ph idx="1"/>
          </p:nvPr>
        </p:nvSpPr>
        <p:spPr>
          <a:xfrm>
            <a:off x="3477873" y="2103120"/>
            <a:ext cx="4866027" cy="3931920"/>
          </a:xfrm>
        </p:spPr>
        <p:txBody>
          <a:bodyPr>
            <a:normAutofit/>
          </a:bodyPr>
          <a:lstStyle/>
          <a:p>
            <a:pPr marL="0" indent="0">
              <a:buNone/>
            </a:pPr>
            <a:r>
              <a:rPr lang="en-US" sz="2400" dirty="0"/>
              <a:t>Most employees can find tasks at work to stay busy. </a:t>
            </a:r>
          </a:p>
          <a:p>
            <a:pPr marL="0" indent="0">
              <a:buNone/>
            </a:pPr>
            <a:r>
              <a:rPr lang="en-US" sz="2400" dirty="0"/>
              <a:t>To become essential (indispensable), you'll want to dig deeper. </a:t>
            </a:r>
          </a:p>
          <a:p>
            <a:endParaRPr lang="en-US" dirty="0"/>
          </a:p>
        </p:txBody>
      </p:sp>
    </p:spTree>
    <p:extLst>
      <p:ext uri="{BB962C8B-B14F-4D97-AF65-F5344CB8AC3E}">
        <p14:creationId xmlns:p14="http://schemas.microsoft.com/office/powerpoint/2010/main" val="920489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95000"/>
              </a:schemeClr>
              <a:schemeClr val="bg1">
                <a:shade val="92000"/>
                <a:satMod val="115000"/>
              </a:schemeClr>
            </a:duotone>
          </a:blip>
          <a:tile tx="0" ty="0" sx="60000" sy="60000" flip="none" algn="tl"/>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4081" y="610955"/>
            <a:ext cx="8195838"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89" y="777240"/>
            <a:ext cx="7948422" cy="5303520"/>
          </a:xfrm>
          <a:prstGeom prst="rect">
            <a:avLst/>
          </a:prstGeom>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C3CD4F4B-8D3E-444D-8F3A-28B0401A32DB}"/>
              </a:ext>
            </a:extLst>
          </p:cNvPr>
          <p:cNvSpPr>
            <a:spLocks noGrp="1"/>
          </p:cNvSpPr>
          <p:nvPr>
            <p:ph type="title"/>
          </p:nvPr>
        </p:nvSpPr>
        <p:spPr>
          <a:xfrm>
            <a:off x="894468" y="1420706"/>
            <a:ext cx="2599905" cy="4016587"/>
          </a:xfrm>
        </p:spPr>
        <p:txBody>
          <a:bodyPr>
            <a:normAutofit/>
          </a:bodyPr>
          <a:lstStyle/>
          <a:p>
            <a:r>
              <a:rPr lang="en-US" sz="3100" b="1"/>
              <a:t>Monopolize a particular skill</a:t>
            </a:r>
            <a:endParaRPr lang="en-US" sz="3100"/>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970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AE7A58A-E5D9-3A44-B823-49335EDADC80}"/>
              </a:ext>
            </a:extLst>
          </p:cNvPr>
          <p:cNvSpPr>
            <a:spLocks noGrp="1"/>
          </p:cNvSpPr>
          <p:nvPr>
            <p:ph idx="1"/>
          </p:nvPr>
        </p:nvSpPr>
        <p:spPr>
          <a:xfrm>
            <a:off x="3927542" y="1420706"/>
            <a:ext cx="4136068" cy="4016587"/>
          </a:xfrm>
        </p:spPr>
        <p:txBody>
          <a:bodyPr anchor="ctr">
            <a:normAutofit/>
          </a:bodyPr>
          <a:lstStyle/>
          <a:p>
            <a:r>
              <a:rPr lang="en-US" sz="2400" dirty="0">
                <a:solidFill>
                  <a:schemeClr val="tx1">
                    <a:lumMod val="75000"/>
                    <a:lumOff val="25000"/>
                  </a:schemeClr>
                </a:solidFill>
              </a:rPr>
              <a:t>It will happen when a new initiative is created that requires skill the company has never before had.”</a:t>
            </a:r>
          </a:p>
          <a:p>
            <a:endParaRPr lang="en-US" dirty="0">
              <a:solidFill>
                <a:schemeClr val="tx1">
                  <a:lumMod val="75000"/>
                  <a:lumOff val="25000"/>
                </a:schemeClr>
              </a:solidFill>
            </a:endParaRPr>
          </a:p>
        </p:txBody>
      </p:sp>
    </p:spTree>
    <p:extLst>
      <p:ext uri="{BB962C8B-B14F-4D97-AF65-F5344CB8AC3E}">
        <p14:creationId xmlns:p14="http://schemas.microsoft.com/office/powerpoint/2010/main" val="1980715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890DB48-571F-4555-8C4A-ADE03C0A6B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DEE209-DE2E-1847-A9D2-E6E50FC2CC53}"/>
              </a:ext>
            </a:extLst>
          </p:cNvPr>
          <p:cNvSpPr>
            <a:spLocks noGrp="1"/>
          </p:cNvSpPr>
          <p:nvPr>
            <p:ph type="title"/>
          </p:nvPr>
        </p:nvSpPr>
        <p:spPr>
          <a:xfrm>
            <a:off x="483663" y="1168400"/>
            <a:ext cx="2452968" cy="4521200"/>
          </a:xfrm>
        </p:spPr>
        <p:txBody>
          <a:bodyPr>
            <a:normAutofit/>
          </a:bodyPr>
          <a:lstStyle/>
          <a:p>
            <a:r>
              <a:rPr lang="en-US" sz="3500" b="1">
                <a:solidFill>
                  <a:schemeClr val="tx1"/>
                </a:solidFill>
              </a:rPr>
              <a:t>Be willing to go the extra mile</a:t>
            </a:r>
            <a:endParaRPr lang="en-US" sz="3500">
              <a:solidFill>
                <a:schemeClr val="tx1"/>
              </a:solidFill>
            </a:endParaRPr>
          </a:p>
        </p:txBody>
      </p:sp>
      <p:sp>
        <p:nvSpPr>
          <p:cNvPr id="10" name="Rectangle 9">
            <a:extLst>
              <a:ext uri="{FF2B5EF4-FFF2-40B4-BE49-F238E27FC236}">
                <a16:creationId xmlns:a16="http://schemas.microsoft.com/office/drawing/2014/main" id="{C0A3D0E9-F0EC-4889-8704-20D62BD71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69176" y="0"/>
            <a:ext cx="5974824" cy="6858000"/>
          </a:xfrm>
          <a:prstGeom prst="rect">
            <a:avLst/>
          </a:prstGeom>
          <a:solidFill>
            <a:schemeClr val="accent1"/>
          </a:solidFill>
          <a:ln w="6350" cap="sq" cmpd="sng" algn="ctr">
            <a:noFill/>
            <a:prstDash val="solid"/>
            <a:miter lim="800000"/>
          </a:ln>
          <a:effectLst/>
        </p:spPr>
        <p:style>
          <a:lnRef idx="0">
            <a:scrgbClr r="0" g="0" b="0"/>
          </a:lnRef>
          <a:fillRef idx="1002">
            <a:schemeClr val="lt1"/>
          </a:fillRef>
          <a:effectRef idx="0">
            <a:scrgbClr r="0" g="0" b="0"/>
          </a:effectRef>
          <a:fontRef idx="major"/>
        </p:style>
      </p:sp>
      <p:sp>
        <p:nvSpPr>
          <p:cNvPr id="12" name="Rectangle 11">
            <a:extLst>
              <a:ext uri="{FF2B5EF4-FFF2-40B4-BE49-F238E27FC236}">
                <a16:creationId xmlns:a16="http://schemas.microsoft.com/office/drawing/2014/main" id="{F736D679-B037-43B8-A67C-D8D491F7AA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52838" y="643468"/>
            <a:ext cx="5007499" cy="5571064"/>
          </a:xfrm>
          <a:prstGeom prst="rect">
            <a:avLst/>
          </a:prstGeom>
          <a:solidFill>
            <a:srgbClr val="FFFFFF"/>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45DD412-4B8E-4F4E-8164-15667C4EA2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5140" y="726948"/>
            <a:ext cx="4882896" cy="5404104"/>
          </a:xfrm>
          <a:prstGeom prst="rect">
            <a:avLst/>
          </a:prstGeom>
          <a:solidFill>
            <a:schemeClr val="tx1">
              <a:lumMod val="85000"/>
              <a:lumOff val="15000"/>
            </a:schemeClr>
          </a:solidFill>
          <a:ln cap="sq">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F66B896-346F-1140-96F8-771588E45D68}"/>
              </a:ext>
            </a:extLst>
          </p:cNvPr>
          <p:cNvSpPr>
            <a:spLocks noGrp="1"/>
          </p:cNvSpPr>
          <p:nvPr>
            <p:ph idx="1"/>
          </p:nvPr>
        </p:nvSpPr>
        <p:spPr>
          <a:xfrm>
            <a:off x="4197739" y="1364328"/>
            <a:ext cx="3917696" cy="4123257"/>
          </a:xfrm>
        </p:spPr>
        <p:txBody>
          <a:bodyPr anchor="ctr">
            <a:normAutofit/>
          </a:bodyPr>
          <a:lstStyle/>
          <a:p>
            <a:r>
              <a:rPr lang="en-US" sz="2400" dirty="0">
                <a:solidFill>
                  <a:schemeClr val="bg1"/>
                </a:solidFill>
              </a:rPr>
              <a:t>If you've got the time and means, give a little more than what's expected, it can go a long way. </a:t>
            </a:r>
          </a:p>
          <a:p>
            <a:endParaRPr lang="en-US" sz="1700" dirty="0">
              <a:solidFill>
                <a:schemeClr val="bg1"/>
              </a:solidFill>
            </a:endParaRPr>
          </a:p>
        </p:txBody>
      </p:sp>
    </p:spTree>
    <p:extLst>
      <p:ext uri="{BB962C8B-B14F-4D97-AF65-F5344CB8AC3E}">
        <p14:creationId xmlns:p14="http://schemas.microsoft.com/office/powerpoint/2010/main" val="1835670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51A3D-32FD-9343-B3CB-9853A99B2AFC}"/>
              </a:ext>
            </a:extLst>
          </p:cNvPr>
          <p:cNvSpPr>
            <a:spLocks noGrp="1"/>
          </p:cNvSpPr>
          <p:nvPr>
            <p:ph type="title"/>
          </p:nvPr>
        </p:nvSpPr>
        <p:spPr>
          <a:xfrm>
            <a:off x="800100" y="642594"/>
            <a:ext cx="7543800" cy="1371600"/>
          </a:xfrm>
        </p:spPr>
        <p:txBody>
          <a:bodyPr>
            <a:normAutofit/>
          </a:bodyPr>
          <a:lstStyle/>
          <a:p>
            <a:r>
              <a:rPr lang="en-US" b="1" dirty="0"/>
              <a:t>Remember that your job is to make your supervisor's job easier</a:t>
            </a:r>
            <a:r>
              <a:rPr lang="en-US" dirty="0"/>
              <a:t> </a:t>
            </a:r>
          </a:p>
        </p:txBody>
      </p:sp>
      <p:sp>
        <p:nvSpPr>
          <p:cNvPr id="3" name="Content Placeholder 2">
            <a:extLst>
              <a:ext uri="{FF2B5EF4-FFF2-40B4-BE49-F238E27FC236}">
                <a16:creationId xmlns:a16="http://schemas.microsoft.com/office/drawing/2014/main" id="{1E9981D6-92CE-CF4A-B44B-FD71B84A0F14}"/>
              </a:ext>
            </a:extLst>
          </p:cNvPr>
          <p:cNvSpPr>
            <a:spLocks noGrp="1"/>
          </p:cNvSpPr>
          <p:nvPr>
            <p:ph idx="1"/>
          </p:nvPr>
        </p:nvSpPr>
        <p:spPr>
          <a:xfrm>
            <a:off x="800100" y="2103120"/>
            <a:ext cx="4864100" cy="3931920"/>
          </a:xfrm>
        </p:spPr>
        <p:txBody>
          <a:bodyPr>
            <a:normAutofit/>
          </a:bodyPr>
          <a:lstStyle/>
          <a:p>
            <a:r>
              <a:rPr lang="en-US" sz="2400" dirty="0"/>
              <a:t>By becoming your supervisor's right-hand man or woman, you are building a trust. Certainly, he/she going to count on you more and more.</a:t>
            </a:r>
          </a:p>
          <a:p>
            <a:endParaRPr lang="en-US" dirty="0"/>
          </a:p>
        </p:txBody>
      </p:sp>
      <p:pic>
        <p:nvPicPr>
          <p:cNvPr id="22" name="Graphic 21" descr="Office Worker">
            <a:extLst>
              <a:ext uri="{FF2B5EF4-FFF2-40B4-BE49-F238E27FC236}">
                <a16:creationId xmlns:a16="http://schemas.microsoft.com/office/drawing/2014/main" id="{F58D1713-DA24-464A-B137-AF6B9456B0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5428" y="2014194"/>
            <a:ext cx="2264734" cy="3095982"/>
          </a:xfrm>
          <a:prstGeom prst="rect">
            <a:avLst/>
          </a:prstGeom>
        </p:spPr>
      </p:pic>
    </p:spTree>
    <p:extLst>
      <p:ext uri="{BB962C8B-B14F-4D97-AF65-F5344CB8AC3E}">
        <p14:creationId xmlns:p14="http://schemas.microsoft.com/office/powerpoint/2010/main" val="4041449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10" y="0"/>
            <a:ext cx="413307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2147" y="643464"/>
            <a:ext cx="3107873" cy="5566305"/>
          </a:xfrm>
          <a:prstGeom prst="rect">
            <a:avLst/>
          </a:prstGeom>
          <a:solidFill>
            <a:srgbClr val="D9D9D9"/>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190" y="806860"/>
            <a:ext cx="2859786" cy="5239512"/>
          </a:xfrm>
          <a:prstGeom prst="rect">
            <a:avLst/>
          </a:prstGeom>
          <a:solidFill>
            <a:schemeClr val="bg1"/>
          </a:solidFill>
          <a:ln w="9525" cap="sq" cmpd="sng" algn="ctr">
            <a:noFill/>
            <a:prstDash val="solid"/>
            <a:miter lim="800000"/>
          </a:ln>
          <a:effectLst/>
        </p:spPr>
      </p:sp>
      <p:sp>
        <p:nvSpPr>
          <p:cNvPr id="2" name="Title 1">
            <a:extLst>
              <a:ext uri="{FF2B5EF4-FFF2-40B4-BE49-F238E27FC236}">
                <a16:creationId xmlns:a16="http://schemas.microsoft.com/office/drawing/2014/main" id="{5BA94660-24C6-2441-BC5E-ECE65E36E4CB}"/>
              </a:ext>
            </a:extLst>
          </p:cNvPr>
          <p:cNvSpPr>
            <a:spLocks noGrp="1"/>
          </p:cNvSpPr>
          <p:nvPr>
            <p:ph type="title"/>
          </p:nvPr>
        </p:nvSpPr>
        <p:spPr>
          <a:xfrm>
            <a:off x="737915" y="1185059"/>
            <a:ext cx="2618874" cy="4487882"/>
          </a:xfrm>
        </p:spPr>
        <p:txBody>
          <a:bodyPr>
            <a:normAutofit/>
          </a:bodyPr>
          <a:lstStyle/>
          <a:p>
            <a:pPr algn="ctr"/>
            <a:r>
              <a:rPr lang="en-US" sz="3800" b="1"/>
              <a:t>Be productive, but don't make it a race</a:t>
            </a:r>
            <a:endParaRPr lang="en-US" sz="3800"/>
          </a:p>
        </p:txBody>
      </p:sp>
      <p:sp>
        <p:nvSpPr>
          <p:cNvPr id="16" name="Rectangle 15">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19954" y="276008"/>
            <a:ext cx="4609961" cy="6305984"/>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44091" y="438912"/>
            <a:ext cx="4361688" cy="5980176"/>
          </a:xfrm>
          <a:prstGeom prst="rect">
            <a:avLst/>
          </a:prstGeom>
          <a:noFill/>
          <a:ln w="6350" cap="sq" cmpd="sng" algn="ctr">
            <a:solidFill>
              <a:schemeClr val="tx1">
                <a:lumMod val="75000"/>
                <a:lumOff val="25000"/>
              </a:schemeClr>
            </a:solidFill>
            <a:prstDash val="solid"/>
            <a:miter lim="800000"/>
          </a:ln>
          <a:effectLst/>
        </p:spPr>
      </p:sp>
      <p:sp>
        <p:nvSpPr>
          <p:cNvPr id="3" name="Content Placeholder 2">
            <a:extLst>
              <a:ext uri="{FF2B5EF4-FFF2-40B4-BE49-F238E27FC236}">
                <a16:creationId xmlns:a16="http://schemas.microsoft.com/office/drawing/2014/main" id="{1EFC24BD-1361-314E-A6EE-D9CBA3868E5B}"/>
              </a:ext>
            </a:extLst>
          </p:cNvPr>
          <p:cNvSpPr>
            <a:spLocks noGrp="1"/>
          </p:cNvSpPr>
          <p:nvPr>
            <p:ph idx="1"/>
          </p:nvPr>
        </p:nvSpPr>
        <p:spPr>
          <a:xfrm>
            <a:off x="4802742" y="936416"/>
            <a:ext cx="3652884" cy="4985169"/>
          </a:xfrm>
        </p:spPr>
        <p:txBody>
          <a:bodyPr anchor="ctr">
            <a:normAutofit/>
          </a:bodyPr>
          <a:lstStyle/>
          <a:p>
            <a:r>
              <a:rPr lang="en-US" sz="2400" dirty="0"/>
              <a:t>Take your time to do the work correctly and thoughtfully. You're more essential to your boss and company.</a:t>
            </a:r>
          </a:p>
        </p:txBody>
      </p:sp>
    </p:spTree>
    <p:extLst>
      <p:ext uri="{BB962C8B-B14F-4D97-AF65-F5344CB8AC3E}">
        <p14:creationId xmlns:p14="http://schemas.microsoft.com/office/powerpoint/2010/main" val="624885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3CB9E-BE00-5548-AED2-F4539495CA64}"/>
              </a:ext>
            </a:extLst>
          </p:cNvPr>
          <p:cNvSpPr>
            <a:spLocks noGrp="1"/>
          </p:cNvSpPr>
          <p:nvPr>
            <p:ph type="title"/>
          </p:nvPr>
        </p:nvSpPr>
        <p:spPr>
          <a:xfrm>
            <a:off x="800100" y="642594"/>
            <a:ext cx="7543800" cy="1371600"/>
          </a:xfrm>
        </p:spPr>
        <p:txBody>
          <a:bodyPr>
            <a:normAutofit/>
          </a:bodyPr>
          <a:lstStyle/>
          <a:p>
            <a:r>
              <a:rPr lang="en-US" b="1" dirty="0"/>
              <a:t>Be a team player</a:t>
            </a:r>
            <a:endParaRPr lang="en-US" dirty="0"/>
          </a:p>
        </p:txBody>
      </p:sp>
      <p:sp>
        <p:nvSpPr>
          <p:cNvPr id="3" name="Content Placeholder 2">
            <a:extLst>
              <a:ext uri="{FF2B5EF4-FFF2-40B4-BE49-F238E27FC236}">
                <a16:creationId xmlns:a16="http://schemas.microsoft.com/office/drawing/2014/main" id="{9E96DFBB-232D-5B42-9D00-E7641FD0FC0D}"/>
              </a:ext>
            </a:extLst>
          </p:cNvPr>
          <p:cNvSpPr>
            <a:spLocks noGrp="1"/>
          </p:cNvSpPr>
          <p:nvPr>
            <p:ph idx="1"/>
          </p:nvPr>
        </p:nvSpPr>
        <p:spPr>
          <a:xfrm>
            <a:off x="800100" y="2103120"/>
            <a:ext cx="4864100" cy="3931920"/>
          </a:xfrm>
        </p:spPr>
        <p:txBody>
          <a:bodyPr>
            <a:normAutofit/>
          </a:bodyPr>
          <a:lstStyle/>
          <a:p>
            <a:r>
              <a:rPr lang="en-US" sz="2400" dirty="0"/>
              <a:t>To be indispensable, prove yourself to your co-workers. Be the point person on projects, offer to help your co-workers when they run into a problem. </a:t>
            </a:r>
          </a:p>
        </p:txBody>
      </p:sp>
      <p:pic>
        <p:nvPicPr>
          <p:cNvPr id="7" name="Graphic 6" descr="Welder">
            <a:extLst>
              <a:ext uri="{FF2B5EF4-FFF2-40B4-BE49-F238E27FC236}">
                <a16:creationId xmlns:a16="http://schemas.microsoft.com/office/drawing/2014/main" id="{7434C1D3-54C4-4881-BB9C-D8EBB58D09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15428" y="2845442"/>
            <a:ext cx="2264734" cy="2264734"/>
          </a:xfrm>
          <a:prstGeom prst="rect">
            <a:avLst/>
          </a:prstGeom>
        </p:spPr>
      </p:pic>
    </p:spTree>
    <p:extLst>
      <p:ext uri="{BB962C8B-B14F-4D97-AF65-F5344CB8AC3E}">
        <p14:creationId xmlns:p14="http://schemas.microsoft.com/office/powerpoint/2010/main" val="1519684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100F5-6546-784C-9316-48612CB73F3C}"/>
              </a:ext>
            </a:extLst>
          </p:cNvPr>
          <p:cNvSpPr>
            <a:spLocks noGrp="1"/>
          </p:cNvSpPr>
          <p:nvPr>
            <p:ph type="title"/>
          </p:nvPr>
        </p:nvSpPr>
        <p:spPr>
          <a:xfrm>
            <a:off x="800100" y="642594"/>
            <a:ext cx="7543800" cy="1371600"/>
          </a:xfrm>
        </p:spPr>
        <p:txBody>
          <a:bodyPr>
            <a:normAutofit/>
          </a:bodyPr>
          <a:lstStyle/>
          <a:p>
            <a:r>
              <a:rPr lang="en-US" b="1" dirty="0"/>
              <a:t>Be committed</a:t>
            </a:r>
            <a:endParaRPr lang="en-US" dirty="0"/>
          </a:p>
        </p:txBody>
      </p:sp>
      <p:pic>
        <p:nvPicPr>
          <p:cNvPr id="7" name="Graphic 6" descr="Connections">
            <a:extLst>
              <a:ext uri="{FF2B5EF4-FFF2-40B4-BE49-F238E27FC236}">
                <a16:creationId xmlns:a16="http://schemas.microsoft.com/office/drawing/2014/main" id="{5FC218DE-E642-4E10-8A66-347D9281F6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5764" y="2845441"/>
            <a:ext cx="2264734" cy="2264734"/>
          </a:xfrm>
          <a:prstGeom prst="rect">
            <a:avLst/>
          </a:prstGeom>
        </p:spPr>
      </p:pic>
      <p:sp>
        <p:nvSpPr>
          <p:cNvPr id="3" name="Content Placeholder 2">
            <a:extLst>
              <a:ext uri="{FF2B5EF4-FFF2-40B4-BE49-F238E27FC236}">
                <a16:creationId xmlns:a16="http://schemas.microsoft.com/office/drawing/2014/main" id="{3BCEA3C9-5783-4042-8364-CA7EB9859F99}"/>
              </a:ext>
            </a:extLst>
          </p:cNvPr>
          <p:cNvSpPr>
            <a:spLocks noGrp="1"/>
          </p:cNvSpPr>
          <p:nvPr>
            <p:ph idx="1"/>
          </p:nvPr>
        </p:nvSpPr>
        <p:spPr>
          <a:xfrm>
            <a:off x="3477873" y="2103120"/>
            <a:ext cx="4866027" cy="3931920"/>
          </a:xfrm>
        </p:spPr>
        <p:txBody>
          <a:bodyPr>
            <a:normAutofit/>
          </a:bodyPr>
          <a:lstStyle/>
          <a:p>
            <a:r>
              <a:rPr lang="en-US" sz="2400" dirty="0"/>
              <a:t>What often truly sets the indispensable workers apart from the replaceable is a die-hard work ethic and commitment to quality.</a:t>
            </a:r>
          </a:p>
        </p:txBody>
      </p:sp>
    </p:spTree>
    <p:extLst>
      <p:ext uri="{BB962C8B-B14F-4D97-AF65-F5344CB8AC3E}">
        <p14:creationId xmlns:p14="http://schemas.microsoft.com/office/powerpoint/2010/main" val="2482798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E8A1-6559-864A-8EB9-BF9E1D606A6F}"/>
              </a:ext>
            </a:extLst>
          </p:cNvPr>
          <p:cNvSpPr>
            <a:spLocks noGrp="1"/>
          </p:cNvSpPr>
          <p:nvPr>
            <p:ph type="title"/>
          </p:nvPr>
        </p:nvSpPr>
        <p:spPr>
          <a:xfrm>
            <a:off x="800100" y="642594"/>
            <a:ext cx="7543800" cy="1371600"/>
          </a:xfrm>
        </p:spPr>
        <p:txBody>
          <a:bodyPr>
            <a:normAutofit/>
          </a:bodyPr>
          <a:lstStyle/>
          <a:p>
            <a:r>
              <a:rPr lang="en-US" b="1" dirty="0"/>
              <a:t>Have a good attitude</a:t>
            </a:r>
            <a:endParaRPr lang="en-US" dirty="0"/>
          </a:p>
        </p:txBody>
      </p:sp>
      <p:pic>
        <p:nvPicPr>
          <p:cNvPr id="7" name="Graphic 6" descr="Like">
            <a:extLst>
              <a:ext uri="{FF2B5EF4-FFF2-40B4-BE49-F238E27FC236}">
                <a16:creationId xmlns:a16="http://schemas.microsoft.com/office/drawing/2014/main" id="{A70CD09C-E8A7-4AB9-8F41-1EBD13F8676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5764" y="2845441"/>
            <a:ext cx="2264734" cy="2264734"/>
          </a:xfrm>
          <a:prstGeom prst="rect">
            <a:avLst/>
          </a:prstGeom>
        </p:spPr>
      </p:pic>
      <p:sp>
        <p:nvSpPr>
          <p:cNvPr id="3" name="Content Placeholder 2">
            <a:extLst>
              <a:ext uri="{FF2B5EF4-FFF2-40B4-BE49-F238E27FC236}">
                <a16:creationId xmlns:a16="http://schemas.microsoft.com/office/drawing/2014/main" id="{98A38B46-77CE-B140-AE1B-CD135ACC282F}"/>
              </a:ext>
            </a:extLst>
          </p:cNvPr>
          <p:cNvSpPr>
            <a:spLocks noGrp="1"/>
          </p:cNvSpPr>
          <p:nvPr>
            <p:ph idx="1"/>
          </p:nvPr>
        </p:nvSpPr>
        <p:spPr>
          <a:xfrm>
            <a:off x="3477873" y="2103120"/>
            <a:ext cx="4866027" cy="3931920"/>
          </a:xfrm>
        </p:spPr>
        <p:txBody>
          <a:bodyPr>
            <a:normAutofit/>
          </a:bodyPr>
          <a:lstStyle/>
          <a:p>
            <a:r>
              <a:rPr lang="en-US" sz="2400" dirty="0"/>
              <a:t>Again, it is much harder to find people who make the office a pleasant place to come. Everyone likes working with people who seem like they are happy to be there.</a:t>
            </a:r>
          </a:p>
        </p:txBody>
      </p:sp>
    </p:spTree>
    <p:extLst>
      <p:ext uri="{BB962C8B-B14F-4D97-AF65-F5344CB8AC3E}">
        <p14:creationId xmlns:p14="http://schemas.microsoft.com/office/powerpoint/2010/main" val="2328094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412427"/>
      </a:dk2>
      <a:lt2>
        <a:srgbClr val="E3E2E8"/>
      </a:lt2>
      <a:accent1>
        <a:srgbClr val="9FA47C"/>
      </a:accent1>
      <a:accent2>
        <a:srgbClr val="B09F78"/>
      </a:accent2>
      <a:accent3>
        <a:srgbClr val="BE9687"/>
      </a:accent3>
      <a:accent4>
        <a:srgbClr val="BA7F87"/>
      </a:accent4>
      <a:accent5>
        <a:srgbClr val="C391AD"/>
      </a:accent5>
      <a:accent6>
        <a:srgbClr val="BA7FB8"/>
      </a:accent6>
      <a:hlink>
        <a:srgbClr val="766EB1"/>
      </a:hlink>
      <a:folHlink>
        <a:srgbClr val="7F7F7F"/>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539</TotalTime>
  <Words>360</Words>
  <Application>Microsoft Macintosh PowerPoint</Application>
  <PresentationFormat>On-screen Show (4:3)</PresentationFormat>
  <Paragraphs>24</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Garamond</vt:lpstr>
      <vt:lpstr>Sagona Book</vt:lpstr>
      <vt:lpstr>Sagona ExtraLight</vt:lpstr>
      <vt:lpstr>SavonVTI</vt:lpstr>
      <vt:lpstr>Essentials</vt:lpstr>
      <vt:lpstr>Do work that matters, not work that's easy</vt:lpstr>
      <vt:lpstr>Monopolize a particular skill</vt:lpstr>
      <vt:lpstr>Be willing to go the extra mile</vt:lpstr>
      <vt:lpstr>Remember that your job is to make your supervisor's job easier </vt:lpstr>
      <vt:lpstr>Be productive, but don't make it a race</vt:lpstr>
      <vt:lpstr>Be a team player</vt:lpstr>
      <vt:lpstr>Be committed</vt:lpstr>
      <vt:lpstr>Have a good attitude</vt:lpstr>
      <vt:lpstr>Always try to offer solutions</vt:lpstr>
      <vt:lpstr>1 Corinthians 12:21-22</vt:lpstr>
      <vt:lpstr>You are Essentials!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Essentials</dc:title>
  <dc:creator>Elias Zabala Sr</dc:creator>
  <cp:lastModifiedBy>Elias Zabala Sr</cp:lastModifiedBy>
  <cp:revision>3</cp:revision>
  <dcterms:created xsi:type="dcterms:W3CDTF">2019-11-11T04:56:34Z</dcterms:created>
  <dcterms:modified xsi:type="dcterms:W3CDTF">2019-11-11T13:55:56Z</dcterms:modified>
</cp:coreProperties>
</file>