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notesMasterIdLst>
    <p:notesMasterId r:id="rId25"/>
  </p:notesMasterIdLst>
  <p:sldIdLst>
    <p:sldId id="256" r:id="rId2"/>
    <p:sldId id="257" r:id="rId3"/>
    <p:sldId id="258" r:id="rId4"/>
    <p:sldId id="306" r:id="rId5"/>
    <p:sldId id="290" r:id="rId6"/>
    <p:sldId id="303" r:id="rId7"/>
    <p:sldId id="260" r:id="rId8"/>
    <p:sldId id="304" r:id="rId9"/>
    <p:sldId id="259" r:id="rId10"/>
    <p:sldId id="305" r:id="rId11"/>
    <p:sldId id="261" r:id="rId12"/>
    <p:sldId id="263" r:id="rId13"/>
    <p:sldId id="328" r:id="rId14"/>
    <p:sldId id="262" r:id="rId15"/>
    <p:sldId id="267" r:id="rId16"/>
    <p:sldId id="268" r:id="rId17"/>
    <p:sldId id="264" r:id="rId18"/>
    <p:sldId id="329" r:id="rId19"/>
    <p:sldId id="297" r:id="rId20"/>
    <p:sldId id="286" r:id="rId21"/>
    <p:sldId id="330" r:id="rId22"/>
    <p:sldId id="272" r:id="rId23"/>
    <p:sldId id="332" r:id="rId24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39"/>
    <p:restoredTop sz="94666"/>
  </p:normalViewPr>
  <p:slideViewPr>
    <p:cSldViewPr snapToGrid="0" snapToObjects="1">
      <p:cViewPr varScale="1">
        <p:scale>
          <a:sx n="110" d="100"/>
          <a:sy n="110" d="100"/>
        </p:scale>
        <p:origin x="17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6F8FAD-186D-3C43-99AD-C435DCCDEA82}" type="doc">
      <dgm:prSet loTypeId="urn:microsoft.com/office/officeart/2005/8/layout/StepDownProcess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11AB7-3595-C745-818A-A11A198DC7CA}">
      <dgm:prSet phldrT="[Text]"/>
      <dgm:spPr/>
      <dgm:t>
        <a:bodyPr/>
        <a:lstStyle/>
        <a:p>
          <a:r>
            <a:rPr lang="es-ES_tradnl" noProof="0" dirty="0"/>
            <a:t>Asociación</a:t>
          </a:r>
        </a:p>
      </dgm:t>
    </dgm:pt>
    <dgm:pt modelId="{7828E19B-0065-734D-88E8-64C2130E2A06}" type="parTrans" cxnId="{F61DAA38-DC3B-BA46-BDEC-A0793D808CCE}">
      <dgm:prSet/>
      <dgm:spPr/>
      <dgm:t>
        <a:bodyPr/>
        <a:lstStyle/>
        <a:p>
          <a:endParaRPr lang="es-ES_tradnl" noProof="0" dirty="0"/>
        </a:p>
      </dgm:t>
    </dgm:pt>
    <dgm:pt modelId="{FFA87328-A0B2-3B4A-AAD9-97193468F8AE}" type="sibTrans" cxnId="{F61DAA38-DC3B-BA46-BDEC-A0793D808CCE}">
      <dgm:prSet/>
      <dgm:spPr/>
      <dgm:t>
        <a:bodyPr/>
        <a:lstStyle/>
        <a:p>
          <a:endParaRPr lang="es-ES_tradnl" noProof="0" dirty="0"/>
        </a:p>
      </dgm:t>
    </dgm:pt>
    <dgm:pt modelId="{FC389412-78AA-D84D-B667-8E0027D4421E}">
      <dgm:prSet phldrT="[Text]" custT="1"/>
      <dgm:spPr/>
      <dgm:t>
        <a:bodyPr/>
        <a:lstStyle/>
        <a:p>
          <a:r>
            <a:rPr lang="es-ES_tradnl" sz="2000" b="1" noProof="0" dirty="0"/>
            <a:t>Facilita Crecimiento</a:t>
          </a:r>
        </a:p>
      </dgm:t>
    </dgm:pt>
    <dgm:pt modelId="{A3CF94B2-FA8B-5348-A853-C5AAA8C4DEA6}" type="parTrans" cxnId="{C898D12A-574D-634B-9C6F-EC9866353D42}">
      <dgm:prSet/>
      <dgm:spPr/>
      <dgm:t>
        <a:bodyPr/>
        <a:lstStyle/>
        <a:p>
          <a:endParaRPr lang="es-ES_tradnl" noProof="0" dirty="0"/>
        </a:p>
      </dgm:t>
    </dgm:pt>
    <dgm:pt modelId="{A7E3059B-6DCF-F74E-82A1-9255C3F8DE62}" type="sibTrans" cxnId="{C898D12A-574D-634B-9C6F-EC9866353D42}">
      <dgm:prSet/>
      <dgm:spPr/>
      <dgm:t>
        <a:bodyPr/>
        <a:lstStyle/>
        <a:p>
          <a:endParaRPr lang="es-ES_tradnl" noProof="0" dirty="0"/>
        </a:p>
      </dgm:t>
    </dgm:pt>
    <dgm:pt modelId="{F5F34190-D227-7048-8FE3-35C6307ECDF4}">
      <dgm:prSet phldrT="[Text]"/>
      <dgm:spPr/>
      <dgm:t>
        <a:bodyPr/>
        <a:lstStyle/>
        <a:p>
          <a:r>
            <a:rPr lang="es-ES_tradnl" noProof="0" dirty="0"/>
            <a:t>Iglesia</a:t>
          </a:r>
        </a:p>
      </dgm:t>
    </dgm:pt>
    <dgm:pt modelId="{11E06790-9584-E94F-B56C-2A045C333E40}" type="parTrans" cxnId="{03DD48EA-69A7-884E-9C7E-7BECCCCFAED0}">
      <dgm:prSet/>
      <dgm:spPr/>
      <dgm:t>
        <a:bodyPr/>
        <a:lstStyle/>
        <a:p>
          <a:endParaRPr lang="es-ES_tradnl" noProof="0" dirty="0"/>
        </a:p>
      </dgm:t>
    </dgm:pt>
    <dgm:pt modelId="{8F9E32D0-6506-BE4C-AE79-B184BF324433}" type="sibTrans" cxnId="{03DD48EA-69A7-884E-9C7E-7BECCCCFAED0}">
      <dgm:prSet/>
      <dgm:spPr/>
      <dgm:t>
        <a:bodyPr/>
        <a:lstStyle/>
        <a:p>
          <a:endParaRPr lang="es-ES_tradnl" noProof="0" dirty="0"/>
        </a:p>
      </dgm:t>
    </dgm:pt>
    <dgm:pt modelId="{F4E07A75-7FB8-474D-B892-A048695FB3AA}">
      <dgm:prSet phldrT="[Text]" custT="1"/>
      <dgm:spPr/>
      <dgm:t>
        <a:bodyPr/>
        <a:lstStyle/>
        <a:p>
          <a:r>
            <a:rPr lang="es-ES_tradnl" sz="2000" b="1" noProof="0" dirty="0"/>
            <a:t>Crea plan de acción</a:t>
          </a:r>
        </a:p>
      </dgm:t>
    </dgm:pt>
    <dgm:pt modelId="{B5170F57-0A12-914E-96CD-FB6A728F961B}" type="parTrans" cxnId="{4648934E-9023-A346-83F2-3C1D9F9C9743}">
      <dgm:prSet/>
      <dgm:spPr/>
      <dgm:t>
        <a:bodyPr/>
        <a:lstStyle/>
        <a:p>
          <a:endParaRPr lang="es-ES_tradnl" noProof="0" dirty="0"/>
        </a:p>
      </dgm:t>
    </dgm:pt>
    <dgm:pt modelId="{612C65BB-9275-FD45-936C-9977ACA78C21}" type="sibTrans" cxnId="{4648934E-9023-A346-83F2-3C1D9F9C9743}">
      <dgm:prSet/>
      <dgm:spPr/>
      <dgm:t>
        <a:bodyPr/>
        <a:lstStyle/>
        <a:p>
          <a:endParaRPr lang="es-ES_tradnl" noProof="0" dirty="0"/>
        </a:p>
      </dgm:t>
    </dgm:pt>
    <dgm:pt modelId="{29E2F16A-2346-A744-938A-BAE0A3232D11}">
      <dgm:prSet phldrT="[Text]"/>
      <dgm:spPr/>
      <dgm:t>
        <a:bodyPr/>
        <a:lstStyle/>
        <a:p>
          <a:r>
            <a:rPr lang="es-ES_tradnl" noProof="0" dirty="0"/>
            <a:t>Pastor</a:t>
          </a:r>
        </a:p>
      </dgm:t>
    </dgm:pt>
    <dgm:pt modelId="{71A0766E-7A41-554D-B9A9-53A825B800E7}" type="parTrans" cxnId="{85BB24E4-27C5-D64E-8BD3-FD3BFF96E5D7}">
      <dgm:prSet/>
      <dgm:spPr/>
      <dgm:t>
        <a:bodyPr/>
        <a:lstStyle/>
        <a:p>
          <a:endParaRPr lang="es-ES_tradnl" noProof="0" dirty="0"/>
        </a:p>
      </dgm:t>
    </dgm:pt>
    <dgm:pt modelId="{806A78BF-3DC6-F843-9100-CF9F2B8ADB7C}" type="sibTrans" cxnId="{85BB24E4-27C5-D64E-8BD3-FD3BFF96E5D7}">
      <dgm:prSet/>
      <dgm:spPr/>
      <dgm:t>
        <a:bodyPr/>
        <a:lstStyle/>
        <a:p>
          <a:endParaRPr lang="es-ES_tradnl" noProof="0" dirty="0"/>
        </a:p>
      </dgm:t>
    </dgm:pt>
    <dgm:pt modelId="{E245E26D-4FED-9B49-B08B-9C030A13FE79}">
      <dgm:prSet phldrT="[Text]" custT="1"/>
      <dgm:spPr/>
      <dgm:t>
        <a:bodyPr/>
        <a:lstStyle/>
        <a:p>
          <a:r>
            <a:rPr lang="es-ES_tradnl" sz="2000" b="1" noProof="0" dirty="0"/>
            <a:t>Equipa los miembros</a:t>
          </a:r>
          <a:endParaRPr lang="es-ES_tradnl" sz="2000" noProof="0" dirty="0"/>
        </a:p>
      </dgm:t>
    </dgm:pt>
    <dgm:pt modelId="{DDE1A442-042F-B546-AF12-695F3E23C1AC}" type="parTrans" cxnId="{364B13A2-AB2D-F640-B3EC-96AD6FDE3EC8}">
      <dgm:prSet/>
      <dgm:spPr/>
      <dgm:t>
        <a:bodyPr/>
        <a:lstStyle/>
        <a:p>
          <a:endParaRPr lang="es-ES_tradnl" noProof="0" dirty="0"/>
        </a:p>
      </dgm:t>
    </dgm:pt>
    <dgm:pt modelId="{90852BFF-8020-4B40-8C3C-C2E7203AC39A}" type="sibTrans" cxnId="{364B13A2-AB2D-F640-B3EC-96AD6FDE3EC8}">
      <dgm:prSet/>
      <dgm:spPr/>
      <dgm:t>
        <a:bodyPr/>
        <a:lstStyle/>
        <a:p>
          <a:endParaRPr lang="es-ES_tradnl" noProof="0" dirty="0"/>
        </a:p>
      </dgm:t>
    </dgm:pt>
    <dgm:pt modelId="{CB4D79EC-AD73-4742-8EDE-EDBDB2D8A8F2}">
      <dgm:prSet phldrT="[Text]" custT="1"/>
      <dgm:spPr/>
      <dgm:t>
        <a:bodyPr/>
        <a:lstStyle/>
        <a:p>
          <a:r>
            <a:rPr lang="es-ES_tradnl" sz="2000" b="1" noProof="0" dirty="0"/>
            <a:t>Administra los recursos</a:t>
          </a:r>
        </a:p>
      </dgm:t>
    </dgm:pt>
    <dgm:pt modelId="{FC13CA9B-02CC-4B40-A30A-C4E5AF679670}" type="parTrans" cxnId="{59F43253-E369-014C-ACDD-9DF2FD370F70}">
      <dgm:prSet/>
      <dgm:spPr/>
      <dgm:t>
        <a:bodyPr/>
        <a:lstStyle/>
        <a:p>
          <a:endParaRPr lang="es-ES_tradnl" noProof="0" dirty="0"/>
        </a:p>
      </dgm:t>
    </dgm:pt>
    <dgm:pt modelId="{91476AC7-CA6B-464D-B1D3-0D5BD77A7AA8}" type="sibTrans" cxnId="{59F43253-E369-014C-ACDD-9DF2FD370F70}">
      <dgm:prSet/>
      <dgm:spPr/>
      <dgm:t>
        <a:bodyPr/>
        <a:lstStyle/>
        <a:p>
          <a:endParaRPr lang="es-ES_tradnl" noProof="0" dirty="0"/>
        </a:p>
      </dgm:t>
    </dgm:pt>
    <dgm:pt modelId="{39FAA600-A195-C74B-8186-06923065D8C6}">
      <dgm:prSet phldrT="[Text]" custT="1"/>
      <dgm:spPr/>
      <dgm:t>
        <a:bodyPr/>
        <a:lstStyle/>
        <a:p>
          <a:r>
            <a:rPr lang="es-ES_tradnl" sz="2000" b="1" noProof="0" dirty="0"/>
            <a:t>Se organiza para trabajar </a:t>
          </a:r>
        </a:p>
      </dgm:t>
    </dgm:pt>
    <dgm:pt modelId="{605672F1-97AC-C74E-93FD-C40BC81156A6}" type="parTrans" cxnId="{0AB49933-6E1B-BF4B-8A93-62FC3EFB317C}">
      <dgm:prSet/>
      <dgm:spPr/>
      <dgm:t>
        <a:bodyPr/>
        <a:lstStyle/>
        <a:p>
          <a:endParaRPr lang="es-ES_tradnl" noProof="0" dirty="0"/>
        </a:p>
      </dgm:t>
    </dgm:pt>
    <dgm:pt modelId="{DCFB04BA-F197-0440-A026-DA3292F5E12D}" type="sibTrans" cxnId="{0AB49933-6E1B-BF4B-8A93-62FC3EFB317C}">
      <dgm:prSet/>
      <dgm:spPr/>
      <dgm:t>
        <a:bodyPr/>
        <a:lstStyle/>
        <a:p>
          <a:endParaRPr lang="es-ES_tradnl" noProof="0" dirty="0"/>
        </a:p>
      </dgm:t>
    </dgm:pt>
    <dgm:pt modelId="{CC27C6CD-76FF-3343-9FBB-BCEED6921F6B}">
      <dgm:prSet phldrT="[Text]" custT="1"/>
      <dgm:spPr/>
      <dgm:t>
        <a:bodyPr/>
        <a:lstStyle/>
        <a:p>
          <a:r>
            <a:rPr lang="es-ES_tradnl" sz="2000" b="1" noProof="0" dirty="0"/>
            <a:t>Moviliza sus miembros</a:t>
          </a:r>
        </a:p>
      </dgm:t>
    </dgm:pt>
    <dgm:pt modelId="{69255C9F-241A-6D49-B3A9-A30F830E3C1E}" type="parTrans" cxnId="{117FDCF9-8BB5-354B-AD58-B7ADF0FE7EC6}">
      <dgm:prSet/>
      <dgm:spPr/>
      <dgm:t>
        <a:bodyPr/>
        <a:lstStyle/>
        <a:p>
          <a:endParaRPr lang="es-ES_tradnl" noProof="0" dirty="0"/>
        </a:p>
      </dgm:t>
    </dgm:pt>
    <dgm:pt modelId="{734A660C-F9C4-F145-B22A-28DF00874D4D}" type="sibTrans" cxnId="{117FDCF9-8BB5-354B-AD58-B7ADF0FE7EC6}">
      <dgm:prSet/>
      <dgm:spPr/>
      <dgm:t>
        <a:bodyPr/>
        <a:lstStyle/>
        <a:p>
          <a:endParaRPr lang="es-ES_tradnl" noProof="0" dirty="0"/>
        </a:p>
      </dgm:t>
    </dgm:pt>
    <dgm:pt modelId="{6051AB9D-FBFC-5D4D-B87A-BFD935752D68}">
      <dgm:prSet phldrT="[Text]" custT="1"/>
      <dgm:spPr/>
      <dgm:t>
        <a:bodyPr/>
        <a:lstStyle/>
        <a:p>
          <a:endParaRPr lang="es-ES_tradnl" sz="1900" noProof="0" dirty="0"/>
        </a:p>
      </dgm:t>
    </dgm:pt>
    <dgm:pt modelId="{A39F271D-3FA4-8B4E-ACFC-B71CC0CC2519}" type="parTrans" cxnId="{9035C225-C844-7D41-B5AD-E7A577B1256B}">
      <dgm:prSet/>
      <dgm:spPr/>
      <dgm:t>
        <a:bodyPr/>
        <a:lstStyle/>
        <a:p>
          <a:endParaRPr lang="es-ES_tradnl" noProof="0" dirty="0"/>
        </a:p>
      </dgm:t>
    </dgm:pt>
    <dgm:pt modelId="{3B224ED8-B3A6-4140-96B8-A577D679B084}" type="sibTrans" cxnId="{9035C225-C844-7D41-B5AD-E7A577B1256B}">
      <dgm:prSet/>
      <dgm:spPr/>
      <dgm:t>
        <a:bodyPr/>
        <a:lstStyle/>
        <a:p>
          <a:endParaRPr lang="es-ES_tradnl" noProof="0" dirty="0"/>
        </a:p>
      </dgm:t>
    </dgm:pt>
    <dgm:pt modelId="{A329AFA8-494D-414C-B9A6-A52EE3B64274}">
      <dgm:prSet phldrT="[Text]" custT="1"/>
      <dgm:spPr/>
      <dgm:t>
        <a:bodyPr/>
        <a:lstStyle/>
        <a:p>
          <a:r>
            <a:rPr lang="es-ES_tradnl" sz="2000" b="1" noProof="0" dirty="0"/>
            <a:t>Proyecta la Visión </a:t>
          </a:r>
        </a:p>
      </dgm:t>
    </dgm:pt>
    <dgm:pt modelId="{56F7D024-6B6F-9048-BE3A-28DA61EE3044}" type="parTrans" cxnId="{0F3D66E0-1D4A-0448-B683-401D5E7A336E}">
      <dgm:prSet/>
      <dgm:spPr/>
      <dgm:t>
        <a:bodyPr/>
        <a:lstStyle/>
        <a:p>
          <a:endParaRPr lang="es-ES_tradnl" noProof="0" dirty="0"/>
        </a:p>
      </dgm:t>
    </dgm:pt>
    <dgm:pt modelId="{A0454B72-6282-AE48-AD90-C65F653E2670}" type="sibTrans" cxnId="{0F3D66E0-1D4A-0448-B683-401D5E7A336E}">
      <dgm:prSet/>
      <dgm:spPr/>
      <dgm:t>
        <a:bodyPr/>
        <a:lstStyle/>
        <a:p>
          <a:endParaRPr lang="es-ES_tradnl" noProof="0" dirty="0"/>
        </a:p>
      </dgm:t>
    </dgm:pt>
    <dgm:pt modelId="{A876A043-FD97-9C43-8E46-DDBFAF6C41FA}">
      <dgm:prSet custT="1"/>
      <dgm:spPr/>
      <dgm:t>
        <a:bodyPr/>
        <a:lstStyle/>
        <a:p>
          <a:r>
            <a:rPr lang="es-ES_tradnl" sz="2000" b="1" noProof="0" dirty="0"/>
            <a:t>Atmosfera espiritual </a:t>
          </a:r>
        </a:p>
      </dgm:t>
    </dgm:pt>
    <dgm:pt modelId="{85BF5CE1-08B5-7E48-BF34-40D762177EDF}" type="parTrans" cxnId="{DE02213B-DF8C-0840-8262-0A2802F0C9AE}">
      <dgm:prSet/>
      <dgm:spPr/>
      <dgm:t>
        <a:bodyPr/>
        <a:lstStyle/>
        <a:p>
          <a:endParaRPr lang="en-US"/>
        </a:p>
      </dgm:t>
    </dgm:pt>
    <dgm:pt modelId="{C506C227-611D-054E-8B8F-B4CF6FA82254}" type="sibTrans" cxnId="{DE02213B-DF8C-0840-8262-0A2802F0C9AE}">
      <dgm:prSet/>
      <dgm:spPr/>
      <dgm:t>
        <a:bodyPr/>
        <a:lstStyle/>
        <a:p>
          <a:endParaRPr lang="en-US"/>
        </a:p>
      </dgm:t>
    </dgm:pt>
    <dgm:pt modelId="{1571E306-8FAD-584A-A738-ECEAAB80B34D}">
      <dgm:prSet custT="1"/>
      <dgm:spPr/>
      <dgm:t>
        <a:bodyPr/>
        <a:lstStyle/>
        <a:p>
          <a:r>
            <a:rPr lang="es-ES_tradnl" sz="2000" b="1" noProof="0" dirty="0"/>
            <a:t>Motiva a la acción </a:t>
          </a:r>
        </a:p>
      </dgm:t>
    </dgm:pt>
    <dgm:pt modelId="{A7F9FEEE-690D-2D40-BF86-C5BD84E2FC8F}" type="parTrans" cxnId="{8693C88F-C51F-9D4B-9121-482436DDFC24}">
      <dgm:prSet/>
      <dgm:spPr/>
      <dgm:t>
        <a:bodyPr/>
        <a:lstStyle/>
        <a:p>
          <a:endParaRPr lang="en-US"/>
        </a:p>
      </dgm:t>
    </dgm:pt>
    <dgm:pt modelId="{203D02A0-2EF3-E74E-BF44-183419EBE25F}" type="sibTrans" cxnId="{8693C88F-C51F-9D4B-9121-482436DDFC24}">
      <dgm:prSet/>
      <dgm:spPr/>
      <dgm:t>
        <a:bodyPr/>
        <a:lstStyle/>
        <a:p>
          <a:endParaRPr lang="en-US"/>
        </a:p>
      </dgm:t>
    </dgm:pt>
    <dgm:pt modelId="{7BD56C19-2679-4D44-8811-A13301BE6685}" type="pres">
      <dgm:prSet presAssocID="{FE6F8FAD-186D-3C43-99AD-C435DCCDEA82}" presName="rootnode" presStyleCnt="0">
        <dgm:presLayoutVars>
          <dgm:chMax/>
          <dgm:chPref/>
          <dgm:dir/>
          <dgm:animLvl val="lvl"/>
        </dgm:presLayoutVars>
      </dgm:prSet>
      <dgm:spPr/>
    </dgm:pt>
    <dgm:pt modelId="{B171257B-26E3-9940-A737-AA3DC87A24E0}" type="pres">
      <dgm:prSet presAssocID="{6F011AB7-3595-C745-818A-A11A198DC7CA}" presName="composite" presStyleCnt="0"/>
      <dgm:spPr/>
    </dgm:pt>
    <dgm:pt modelId="{1A9462FB-8FC8-8742-A965-4837C51D4734}" type="pres">
      <dgm:prSet presAssocID="{6F011AB7-3595-C745-818A-A11A198DC7CA}" presName="bentUpArrow1" presStyleLbl="alignImgPlace1" presStyleIdx="0" presStyleCnt="2" custLinFactNeighborX="-22627" custLinFactNeighborY="-3864"/>
      <dgm:spPr/>
    </dgm:pt>
    <dgm:pt modelId="{B060F3E2-701C-DF4C-A1CD-7350AF9E1148}" type="pres">
      <dgm:prSet presAssocID="{6F011AB7-3595-C745-818A-A11A198DC7CA}" presName="ParentText" presStyleLbl="node1" presStyleIdx="0" presStyleCnt="3" custLinFactNeighborX="-34430" custLinFactNeighborY="-1093">
        <dgm:presLayoutVars>
          <dgm:chMax val="1"/>
          <dgm:chPref val="1"/>
          <dgm:bulletEnabled val="1"/>
        </dgm:presLayoutVars>
      </dgm:prSet>
      <dgm:spPr/>
    </dgm:pt>
    <dgm:pt modelId="{FFD8E0D4-CE0E-8B42-B86B-59F22548FC10}" type="pres">
      <dgm:prSet presAssocID="{6F011AB7-3595-C745-818A-A11A198DC7CA}" presName="ChildText" presStyleLbl="revTx" presStyleIdx="0" presStyleCnt="3" custScaleX="251605" custLinFactNeighborX="63122" custLinFactNeighborY="-2573">
        <dgm:presLayoutVars>
          <dgm:chMax val="0"/>
          <dgm:chPref val="0"/>
          <dgm:bulletEnabled val="1"/>
        </dgm:presLayoutVars>
      </dgm:prSet>
      <dgm:spPr/>
    </dgm:pt>
    <dgm:pt modelId="{C6EE14C9-1DB2-7E4F-89AE-ECB1082C028D}" type="pres">
      <dgm:prSet presAssocID="{FFA87328-A0B2-3B4A-AAD9-97193468F8AE}" presName="sibTrans" presStyleCnt="0"/>
      <dgm:spPr/>
    </dgm:pt>
    <dgm:pt modelId="{83B2B209-5FEF-544B-8A49-6AE539D12220}" type="pres">
      <dgm:prSet presAssocID="{F5F34190-D227-7048-8FE3-35C6307ECDF4}" presName="composite" presStyleCnt="0"/>
      <dgm:spPr/>
    </dgm:pt>
    <dgm:pt modelId="{FCA6B599-BCFF-1543-AC3D-FD26366E306C}" type="pres">
      <dgm:prSet presAssocID="{F5F34190-D227-7048-8FE3-35C6307ECDF4}" presName="bentUpArrow1" presStyleLbl="alignImgPlace1" presStyleIdx="1" presStyleCnt="2" custLinFactNeighborX="-11313"/>
      <dgm:spPr/>
    </dgm:pt>
    <dgm:pt modelId="{58824E09-A4A6-CF41-94F7-81B680416C70}" type="pres">
      <dgm:prSet presAssocID="{F5F34190-D227-7048-8FE3-35C6307ECDF4}" presName="ParentText" presStyleLbl="node1" presStyleIdx="1" presStyleCnt="3" custLinFactNeighborX="-29074">
        <dgm:presLayoutVars>
          <dgm:chMax val="1"/>
          <dgm:chPref val="1"/>
          <dgm:bulletEnabled val="1"/>
        </dgm:presLayoutVars>
      </dgm:prSet>
      <dgm:spPr/>
    </dgm:pt>
    <dgm:pt modelId="{4DC2838A-62EE-B741-AC8C-DD8EA46936FB}" type="pres">
      <dgm:prSet presAssocID="{F5F34190-D227-7048-8FE3-35C6307ECDF4}" presName="ChildText" presStyleLbl="revTx" presStyleIdx="1" presStyleCnt="3" custScaleX="271702" custLinFactNeighborX="47982" custLinFactNeighborY="245">
        <dgm:presLayoutVars>
          <dgm:chMax val="0"/>
          <dgm:chPref val="0"/>
          <dgm:bulletEnabled val="1"/>
        </dgm:presLayoutVars>
      </dgm:prSet>
      <dgm:spPr/>
    </dgm:pt>
    <dgm:pt modelId="{567C5A1F-FD31-D146-9B92-4CA661F4F832}" type="pres">
      <dgm:prSet presAssocID="{8F9E32D0-6506-BE4C-AE79-B184BF324433}" presName="sibTrans" presStyleCnt="0"/>
      <dgm:spPr/>
    </dgm:pt>
    <dgm:pt modelId="{2E9C9CDF-6AF3-8346-BD90-331C9CAD0E6C}" type="pres">
      <dgm:prSet presAssocID="{29E2F16A-2346-A744-938A-BAE0A3232D11}" presName="composite" presStyleCnt="0"/>
      <dgm:spPr/>
    </dgm:pt>
    <dgm:pt modelId="{A900B229-25F4-D94B-AD3A-E5F07A4B78C6}" type="pres">
      <dgm:prSet presAssocID="{29E2F16A-2346-A744-938A-BAE0A3232D11}" presName="ParentText" presStyleLbl="node1" presStyleIdx="2" presStyleCnt="3" custLinFactNeighborX="-22188">
        <dgm:presLayoutVars>
          <dgm:chMax val="1"/>
          <dgm:chPref val="1"/>
          <dgm:bulletEnabled val="1"/>
        </dgm:presLayoutVars>
      </dgm:prSet>
      <dgm:spPr/>
    </dgm:pt>
    <dgm:pt modelId="{CEA35AA6-0682-1345-B975-A0662A826655}" type="pres">
      <dgm:prSet presAssocID="{29E2F16A-2346-A744-938A-BAE0A3232D11}" presName="FinalChildText" presStyleLbl="revTx" presStyleIdx="2" presStyleCnt="3" custScaleX="205073" custScaleY="80756" custLinFactNeighborX="20505" custLinFactNeighborY="14253">
        <dgm:presLayoutVars>
          <dgm:chMax val="0"/>
          <dgm:chPref val="0"/>
          <dgm:bulletEnabled val="1"/>
        </dgm:presLayoutVars>
      </dgm:prSet>
      <dgm:spPr/>
    </dgm:pt>
  </dgm:ptLst>
  <dgm:cxnLst>
    <dgm:cxn modelId="{56CFD500-1081-374E-9B59-AE84F74CF2FC}" type="presOf" srcId="{F4E07A75-7FB8-474D-B892-A048695FB3AA}" destId="{4DC2838A-62EE-B741-AC8C-DD8EA46936FB}" srcOrd="0" destOrd="0" presId="urn:microsoft.com/office/officeart/2005/8/layout/StepDownProcess"/>
    <dgm:cxn modelId="{FB51270A-E51B-6B43-989A-30B8979F13F1}" type="presOf" srcId="{E245E26D-4FED-9B49-B08B-9C030A13FE79}" destId="{CEA35AA6-0682-1345-B975-A0662A826655}" srcOrd="0" destOrd="0" presId="urn:microsoft.com/office/officeart/2005/8/layout/StepDownProcess"/>
    <dgm:cxn modelId="{93E47511-9E6C-8C4D-A510-7A0AA5340CFD}" type="presOf" srcId="{CC27C6CD-76FF-3343-9FBB-BCEED6921F6B}" destId="{4DC2838A-62EE-B741-AC8C-DD8EA46936FB}" srcOrd="0" destOrd="2" presId="urn:microsoft.com/office/officeart/2005/8/layout/StepDownProcess"/>
    <dgm:cxn modelId="{9035C225-C844-7D41-B5AD-E7A577B1256B}" srcId="{29E2F16A-2346-A744-938A-BAE0A3232D11}" destId="{6051AB9D-FBFC-5D4D-B87A-BFD935752D68}" srcOrd="3" destOrd="0" parTransId="{A39F271D-3FA4-8B4E-ACFC-B71CC0CC2519}" sibTransId="{3B224ED8-B3A6-4140-96B8-A577D679B084}"/>
    <dgm:cxn modelId="{C898D12A-574D-634B-9C6F-EC9866353D42}" srcId="{6F011AB7-3595-C745-818A-A11A198DC7CA}" destId="{FC389412-78AA-D84D-B667-8E0027D4421E}" srcOrd="0" destOrd="0" parTransId="{A3CF94B2-FA8B-5348-A853-C5AAA8C4DEA6}" sibTransId="{A7E3059B-6DCF-F74E-82A1-9255C3F8DE62}"/>
    <dgm:cxn modelId="{748C822D-6DAB-3840-A7C5-2894F1CC6925}" type="presOf" srcId="{A329AFA8-494D-414C-B9A6-A52EE3B64274}" destId="{FFD8E0D4-CE0E-8B42-B86B-59F22548FC10}" srcOrd="0" destOrd="2" presId="urn:microsoft.com/office/officeart/2005/8/layout/StepDownProcess"/>
    <dgm:cxn modelId="{0AB49933-6E1B-BF4B-8A93-62FC3EFB317C}" srcId="{F5F34190-D227-7048-8FE3-35C6307ECDF4}" destId="{39FAA600-A195-C74B-8186-06923065D8C6}" srcOrd="1" destOrd="0" parTransId="{605672F1-97AC-C74E-93FD-C40BC81156A6}" sibTransId="{DCFB04BA-F197-0440-A026-DA3292F5E12D}"/>
    <dgm:cxn modelId="{F61DAA38-DC3B-BA46-BDEC-A0793D808CCE}" srcId="{FE6F8FAD-186D-3C43-99AD-C435DCCDEA82}" destId="{6F011AB7-3595-C745-818A-A11A198DC7CA}" srcOrd="0" destOrd="0" parTransId="{7828E19B-0065-734D-88E8-64C2130E2A06}" sibTransId="{FFA87328-A0B2-3B4A-AAD9-97193468F8AE}"/>
    <dgm:cxn modelId="{DE02213B-DF8C-0840-8262-0A2802F0C9AE}" srcId="{29E2F16A-2346-A744-938A-BAE0A3232D11}" destId="{A876A043-FD97-9C43-8E46-DDBFAF6C41FA}" srcOrd="1" destOrd="0" parTransId="{85BF5CE1-08B5-7E48-BF34-40D762177EDF}" sibTransId="{C506C227-611D-054E-8B8F-B4CF6FA82254}"/>
    <dgm:cxn modelId="{4627B04B-4A6F-BB4A-9F34-E7BCC9E04C62}" type="presOf" srcId="{39FAA600-A195-C74B-8186-06923065D8C6}" destId="{4DC2838A-62EE-B741-AC8C-DD8EA46936FB}" srcOrd="0" destOrd="1" presId="urn:microsoft.com/office/officeart/2005/8/layout/StepDownProcess"/>
    <dgm:cxn modelId="{4648934E-9023-A346-83F2-3C1D9F9C9743}" srcId="{F5F34190-D227-7048-8FE3-35C6307ECDF4}" destId="{F4E07A75-7FB8-474D-B892-A048695FB3AA}" srcOrd="0" destOrd="0" parTransId="{B5170F57-0A12-914E-96CD-FB6A728F961B}" sibTransId="{612C65BB-9275-FD45-936C-9977ACA78C21}"/>
    <dgm:cxn modelId="{59F43253-E369-014C-ACDD-9DF2FD370F70}" srcId="{6F011AB7-3595-C745-818A-A11A198DC7CA}" destId="{CB4D79EC-AD73-4742-8EDE-EDBDB2D8A8F2}" srcOrd="1" destOrd="0" parTransId="{FC13CA9B-02CC-4B40-A30A-C4E5AF679670}" sibTransId="{91476AC7-CA6B-464D-B1D3-0D5BD77A7AA8}"/>
    <dgm:cxn modelId="{2F095B55-D656-6E4B-98F8-413FE6060FDB}" type="presOf" srcId="{29E2F16A-2346-A744-938A-BAE0A3232D11}" destId="{A900B229-25F4-D94B-AD3A-E5F07A4B78C6}" srcOrd="0" destOrd="0" presId="urn:microsoft.com/office/officeart/2005/8/layout/StepDownProcess"/>
    <dgm:cxn modelId="{34B95A76-02C1-1046-B4A1-DFFF81E9DCCB}" type="presOf" srcId="{6F011AB7-3595-C745-818A-A11A198DC7CA}" destId="{B060F3E2-701C-DF4C-A1CD-7350AF9E1148}" srcOrd="0" destOrd="0" presId="urn:microsoft.com/office/officeart/2005/8/layout/StepDownProcess"/>
    <dgm:cxn modelId="{65C2EE7C-238C-2B47-A020-34533721A177}" type="presOf" srcId="{A876A043-FD97-9C43-8E46-DDBFAF6C41FA}" destId="{CEA35AA6-0682-1345-B975-A0662A826655}" srcOrd="0" destOrd="1" presId="urn:microsoft.com/office/officeart/2005/8/layout/StepDownProcess"/>
    <dgm:cxn modelId="{38B7F982-8A57-6849-BBE5-BE98D121F286}" type="presOf" srcId="{6051AB9D-FBFC-5D4D-B87A-BFD935752D68}" destId="{CEA35AA6-0682-1345-B975-A0662A826655}" srcOrd="0" destOrd="3" presId="urn:microsoft.com/office/officeart/2005/8/layout/StepDownProcess"/>
    <dgm:cxn modelId="{8693C88F-C51F-9D4B-9121-482436DDFC24}" srcId="{29E2F16A-2346-A744-938A-BAE0A3232D11}" destId="{1571E306-8FAD-584A-A738-ECEAAB80B34D}" srcOrd="2" destOrd="0" parTransId="{A7F9FEEE-690D-2D40-BF86-C5BD84E2FC8F}" sibTransId="{203D02A0-2EF3-E74E-BF44-183419EBE25F}"/>
    <dgm:cxn modelId="{8914E998-57E1-D14C-BE1A-F582FB2BF477}" type="presOf" srcId="{F5F34190-D227-7048-8FE3-35C6307ECDF4}" destId="{58824E09-A4A6-CF41-94F7-81B680416C70}" srcOrd="0" destOrd="0" presId="urn:microsoft.com/office/officeart/2005/8/layout/StepDownProcess"/>
    <dgm:cxn modelId="{16DBF09D-6804-F348-98F8-E596BF5EF367}" type="presOf" srcId="{FC389412-78AA-D84D-B667-8E0027D4421E}" destId="{FFD8E0D4-CE0E-8B42-B86B-59F22548FC10}" srcOrd="0" destOrd="0" presId="urn:microsoft.com/office/officeart/2005/8/layout/StepDownProcess"/>
    <dgm:cxn modelId="{364B13A2-AB2D-F640-B3EC-96AD6FDE3EC8}" srcId="{29E2F16A-2346-A744-938A-BAE0A3232D11}" destId="{E245E26D-4FED-9B49-B08B-9C030A13FE79}" srcOrd="0" destOrd="0" parTransId="{DDE1A442-042F-B546-AF12-695F3E23C1AC}" sibTransId="{90852BFF-8020-4B40-8C3C-C2E7203AC39A}"/>
    <dgm:cxn modelId="{C9090EB0-AC31-364C-9EA7-036CB7E25ABE}" type="presOf" srcId="{1571E306-8FAD-584A-A738-ECEAAB80B34D}" destId="{CEA35AA6-0682-1345-B975-A0662A826655}" srcOrd="0" destOrd="2" presId="urn:microsoft.com/office/officeart/2005/8/layout/StepDownProcess"/>
    <dgm:cxn modelId="{8EE1E8CD-0B2E-1F4B-89E2-904041082926}" type="presOf" srcId="{CB4D79EC-AD73-4742-8EDE-EDBDB2D8A8F2}" destId="{FFD8E0D4-CE0E-8B42-B86B-59F22548FC10}" srcOrd="0" destOrd="1" presId="urn:microsoft.com/office/officeart/2005/8/layout/StepDownProcess"/>
    <dgm:cxn modelId="{F92B4CD6-A384-1344-9665-95D2B4BC163C}" type="presOf" srcId="{FE6F8FAD-186D-3C43-99AD-C435DCCDEA82}" destId="{7BD56C19-2679-4D44-8811-A13301BE6685}" srcOrd="0" destOrd="0" presId="urn:microsoft.com/office/officeart/2005/8/layout/StepDownProcess"/>
    <dgm:cxn modelId="{0F3D66E0-1D4A-0448-B683-401D5E7A336E}" srcId="{6F011AB7-3595-C745-818A-A11A198DC7CA}" destId="{A329AFA8-494D-414C-B9A6-A52EE3B64274}" srcOrd="2" destOrd="0" parTransId="{56F7D024-6B6F-9048-BE3A-28DA61EE3044}" sibTransId="{A0454B72-6282-AE48-AD90-C65F653E2670}"/>
    <dgm:cxn modelId="{85BB24E4-27C5-D64E-8BD3-FD3BFF96E5D7}" srcId="{FE6F8FAD-186D-3C43-99AD-C435DCCDEA82}" destId="{29E2F16A-2346-A744-938A-BAE0A3232D11}" srcOrd="2" destOrd="0" parTransId="{71A0766E-7A41-554D-B9A9-53A825B800E7}" sibTransId="{806A78BF-3DC6-F843-9100-CF9F2B8ADB7C}"/>
    <dgm:cxn modelId="{03DD48EA-69A7-884E-9C7E-7BECCCCFAED0}" srcId="{FE6F8FAD-186D-3C43-99AD-C435DCCDEA82}" destId="{F5F34190-D227-7048-8FE3-35C6307ECDF4}" srcOrd="1" destOrd="0" parTransId="{11E06790-9584-E94F-B56C-2A045C333E40}" sibTransId="{8F9E32D0-6506-BE4C-AE79-B184BF324433}"/>
    <dgm:cxn modelId="{117FDCF9-8BB5-354B-AD58-B7ADF0FE7EC6}" srcId="{F5F34190-D227-7048-8FE3-35C6307ECDF4}" destId="{CC27C6CD-76FF-3343-9FBB-BCEED6921F6B}" srcOrd="2" destOrd="0" parTransId="{69255C9F-241A-6D49-B3A9-A30F830E3C1E}" sibTransId="{734A660C-F9C4-F145-B22A-28DF00874D4D}"/>
    <dgm:cxn modelId="{E1FAD07B-ABF5-154F-8554-57DBF4927928}" type="presParOf" srcId="{7BD56C19-2679-4D44-8811-A13301BE6685}" destId="{B171257B-26E3-9940-A737-AA3DC87A24E0}" srcOrd="0" destOrd="0" presId="urn:microsoft.com/office/officeart/2005/8/layout/StepDownProcess"/>
    <dgm:cxn modelId="{8ECB9847-53E5-034A-A843-AB2AF2BF44A1}" type="presParOf" srcId="{B171257B-26E3-9940-A737-AA3DC87A24E0}" destId="{1A9462FB-8FC8-8742-A965-4837C51D4734}" srcOrd="0" destOrd="0" presId="urn:microsoft.com/office/officeart/2005/8/layout/StepDownProcess"/>
    <dgm:cxn modelId="{2F98518D-F672-D845-9E62-DB235E8A0488}" type="presParOf" srcId="{B171257B-26E3-9940-A737-AA3DC87A24E0}" destId="{B060F3E2-701C-DF4C-A1CD-7350AF9E1148}" srcOrd="1" destOrd="0" presId="urn:microsoft.com/office/officeart/2005/8/layout/StepDownProcess"/>
    <dgm:cxn modelId="{F49D4C2E-9C3C-0246-BF3C-07A6450D1F73}" type="presParOf" srcId="{B171257B-26E3-9940-A737-AA3DC87A24E0}" destId="{FFD8E0D4-CE0E-8B42-B86B-59F22548FC10}" srcOrd="2" destOrd="0" presId="urn:microsoft.com/office/officeart/2005/8/layout/StepDownProcess"/>
    <dgm:cxn modelId="{6C3BD582-D1CC-4641-AE58-742817A59F82}" type="presParOf" srcId="{7BD56C19-2679-4D44-8811-A13301BE6685}" destId="{C6EE14C9-1DB2-7E4F-89AE-ECB1082C028D}" srcOrd="1" destOrd="0" presId="urn:microsoft.com/office/officeart/2005/8/layout/StepDownProcess"/>
    <dgm:cxn modelId="{1A06120A-D3C1-E84E-A084-B0C7C79CA7CA}" type="presParOf" srcId="{7BD56C19-2679-4D44-8811-A13301BE6685}" destId="{83B2B209-5FEF-544B-8A49-6AE539D12220}" srcOrd="2" destOrd="0" presId="urn:microsoft.com/office/officeart/2005/8/layout/StepDownProcess"/>
    <dgm:cxn modelId="{EA6CC895-1005-864A-968E-0FFF0434EBFC}" type="presParOf" srcId="{83B2B209-5FEF-544B-8A49-6AE539D12220}" destId="{FCA6B599-BCFF-1543-AC3D-FD26366E306C}" srcOrd="0" destOrd="0" presId="urn:microsoft.com/office/officeart/2005/8/layout/StepDownProcess"/>
    <dgm:cxn modelId="{806A9B56-0BEB-2748-B8EE-7FB26056CE2A}" type="presParOf" srcId="{83B2B209-5FEF-544B-8A49-6AE539D12220}" destId="{58824E09-A4A6-CF41-94F7-81B680416C70}" srcOrd="1" destOrd="0" presId="urn:microsoft.com/office/officeart/2005/8/layout/StepDownProcess"/>
    <dgm:cxn modelId="{E9166329-E2E8-1547-99CC-6ED8431F21E6}" type="presParOf" srcId="{83B2B209-5FEF-544B-8A49-6AE539D12220}" destId="{4DC2838A-62EE-B741-AC8C-DD8EA46936FB}" srcOrd="2" destOrd="0" presId="urn:microsoft.com/office/officeart/2005/8/layout/StepDownProcess"/>
    <dgm:cxn modelId="{48D82D98-AF91-5149-AEE4-8F12327566C2}" type="presParOf" srcId="{7BD56C19-2679-4D44-8811-A13301BE6685}" destId="{567C5A1F-FD31-D146-9B92-4CA661F4F832}" srcOrd="3" destOrd="0" presId="urn:microsoft.com/office/officeart/2005/8/layout/StepDownProcess"/>
    <dgm:cxn modelId="{E647D2C6-A9DC-6B4C-86D2-8A4FECA980DC}" type="presParOf" srcId="{7BD56C19-2679-4D44-8811-A13301BE6685}" destId="{2E9C9CDF-6AF3-8346-BD90-331C9CAD0E6C}" srcOrd="4" destOrd="0" presId="urn:microsoft.com/office/officeart/2005/8/layout/StepDownProcess"/>
    <dgm:cxn modelId="{85F5047D-B2BB-DB43-BA74-9B37DDFE8576}" type="presParOf" srcId="{2E9C9CDF-6AF3-8346-BD90-331C9CAD0E6C}" destId="{A900B229-25F4-D94B-AD3A-E5F07A4B78C6}" srcOrd="0" destOrd="0" presId="urn:microsoft.com/office/officeart/2005/8/layout/StepDownProcess"/>
    <dgm:cxn modelId="{EA78223D-50CC-7C45-830B-C9C5F631B2A2}" type="presParOf" srcId="{2E9C9CDF-6AF3-8346-BD90-331C9CAD0E6C}" destId="{CEA35AA6-0682-1345-B975-A0662A82665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9462FB-8FC8-8742-A965-4837C51D4734}">
      <dsp:nvSpPr>
        <dsp:cNvPr id="0" name=""/>
        <dsp:cNvSpPr/>
      </dsp:nvSpPr>
      <dsp:spPr>
        <a:xfrm rot="5400000">
          <a:off x="411062" y="1193741"/>
          <a:ext cx="1093117" cy="12444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060F3E2-701C-DF4C-A1CD-7350AF9E1148}">
      <dsp:nvSpPr>
        <dsp:cNvPr id="0" name=""/>
        <dsp:cNvSpPr/>
      </dsp:nvSpPr>
      <dsp:spPr>
        <a:xfrm>
          <a:off x="0" y="10158"/>
          <a:ext cx="1840166" cy="1288056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noProof="0" dirty="0"/>
            <a:t>Asociación</a:t>
          </a:r>
        </a:p>
      </dsp:txBody>
      <dsp:txXfrm>
        <a:off x="62889" y="73047"/>
        <a:ext cx="1714388" cy="1162278"/>
      </dsp:txXfrm>
    </dsp:sp>
    <dsp:sp modelId="{FFD8E0D4-CE0E-8B42-B86B-59F22548FC10}">
      <dsp:nvSpPr>
        <dsp:cNvPr id="0" name=""/>
        <dsp:cNvSpPr/>
      </dsp:nvSpPr>
      <dsp:spPr>
        <a:xfrm>
          <a:off x="2073496" y="120296"/>
          <a:ext cx="3367385" cy="1041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Facilita Crecimiento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Administra los recursos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Proyecta la Visión </a:t>
          </a:r>
        </a:p>
      </dsp:txBody>
      <dsp:txXfrm>
        <a:off x="2073496" y="120296"/>
        <a:ext cx="3367385" cy="1041064"/>
      </dsp:txXfrm>
    </dsp:sp>
    <dsp:sp modelId="{FCA6B599-BCFF-1543-AC3D-FD26366E306C}">
      <dsp:nvSpPr>
        <dsp:cNvPr id="0" name=""/>
        <dsp:cNvSpPr/>
      </dsp:nvSpPr>
      <dsp:spPr>
        <a:xfrm rot="5400000">
          <a:off x="2564522" y="2682892"/>
          <a:ext cx="1093117" cy="124447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8824E09-A4A6-CF41-94F7-81B680416C70}">
      <dsp:nvSpPr>
        <dsp:cNvPr id="0" name=""/>
        <dsp:cNvSpPr/>
      </dsp:nvSpPr>
      <dsp:spPr>
        <a:xfrm>
          <a:off x="1880689" y="1471150"/>
          <a:ext cx="1840166" cy="1288056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noProof="0" dirty="0"/>
            <a:t>Iglesia</a:t>
          </a:r>
        </a:p>
      </dsp:txBody>
      <dsp:txXfrm>
        <a:off x="1943578" y="1534039"/>
        <a:ext cx="1714388" cy="1162278"/>
      </dsp:txXfrm>
    </dsp:sp>
    <dsp:sp modelId="{4DC2838A-62EE-B741-AC8C-DD8EA46936FB}">
      <dsp:nvSpPr>
        <dsp:cNvPr id="0" name=""/>
        <dsp:cNvSpPr/>
      </dsp:nvSpPr>
      <dsp:spPr>
        <a:xfrm>
          <a:off x="3749042" y="1596546"/>
          <a:ext cx="3636355" cy="1041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Crea plan de acción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Se organiza para trabajar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Moviliza sus miembros</a:t>
          </a:r>
        </a:p>
      </dsp:txBody>
      <dsp:txXfrm>
        <a:off x="3749042" y="1596546"/>
        <a:ext cx="3636355" cy="1041064"/>
      </dsp:txXfrm>
    </dsp:sp>
    <dsp:sp modelId="{A900B229-25F4-D94B-AD3A-E5F07A4B78C6}">
      <dsp:nvSpPr>
        <dsp:cNvPr id="0" name=""/>
        <dsp:cNvSpPr/>
      </dsp:nvSpPr>
      <dsp:spPr>
        <a:xfrm>
          <a:off x="4020063" y="2918062"/>
          <a:ext cx="1840166" cy="1288056"/>
        </a:xfrm>
        <a:prstGeom prst="roundRect">
          <a:avLst>
            <a:gd name="adj" fmla="val 1667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700" kern="1200" noProof="0" dirty="0"/>
            <a:t>Pastor</a:t>
          </a:r>
        </a:p>
      </dsp:txBody>
      <dsp:txXfrm>
        <a:off x="4082952" y="2980951"/>
        <a:ext cx="1714388" cy="1162278"/>
      </dsp:txXfrm>
    </dsp:sp>
    <dsp:sp modelId="{CEA35AA6-0682-1345-B975-A0662A826655}">
      <dsp:nvSpPr>
        <dsp:cNvPr id="0" name=""/>
        <dsp:cNvSpPr/>
      </dsp:nvSpPr>
      <dsp:spPr>
        <a:xfrm>
          <a:off x="5839828" y="3289462"/>
          <a:ext cx="2744618" cy="840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Equipa los miembros</a:t>
          </a:r>
          <a:endParaRPr lang="es-ES_tradnl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Atmosfera espiritual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kern="1200" noProof="0" dirty="0"/>
            <a:t>Motiva a la acción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_tradnl" sz="1900" kern="1200" noProof="0" dirty="0"/>
        </a:p>
      </dsp:txBody>
      <dsp:txXfrm>
        <a:off x="5839828" y="3289462"/>
        <a:ext cx="2744618" cy="840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76B8D-935B-B648-ACFD-C2EDBA6E7868}" type="datetimeFigureOut">
              <a:rPr lang="es-ES_tradnl" smtClean="0"/>
              <a:t>22/10/18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B949B-2A00-E64E-96C6-A96235988D0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936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Role of the Conference- To facilitate growth of the mission and provide for the ministry</a:t>
            </a:r>
          </a:p>
          <a:p>
            <a:r>
              <a:rPr lang="en-US" sz="1200" dirty="0"/>
              <a:t>Role of the Church-Plan, Organize and Mobilize members</a:t>
            </a:r>
          </a:p>
          <a:p>
            <a:r>
              <a:rPr lang="en-US" sz="1200" dirty="0"/>
              <a:t>Role of Members- Make Disciples (Multiplication)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854F0-0C24-5442-8B0B-0002FEC3AD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7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9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64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98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31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4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1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3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8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1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7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4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0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A1FDC03-A0F6-2243-8DED-D3DBA2C92B43}" type="datetimeFigureOut">
              <a:rPr lang="en-US" smtClean="0"/>
              <a:t>10/22/18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2BB2CC7-F288-8843-B773-04C699DE0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057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D7D6-52DE-3B45-ADB3-3F87442BD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521" y="1449146"/>
            <a:ext cx="8542750" cy="2971051"/>
          </a:xfrm>
        </p:spPr>
        <p:txBody>
          <a:bodyPr>
            <a:normAutofit fontScale="90000"/>
          </a:bodyPr>
          <a:lstStyle/>
          <a:p>
            <a:r>
              <a:rPr lang="es-ES_tradnl" sz="6700" dirty="0"/>
              <a:t>El Pastor </a:t>
            </a:r>
            <a:br>
              <a:rPr lang="es-ES_tradnl" sz="6700" dirty="0"/>
            </a:br>
            <a:r>
              <a:rPr lang="es-ES_tradnl" sz="6700" dirty="0"/>
              <a:t>y su relación con la Iglesia</a:t>
            </a:r>
            <a:br>
              <a:rPr lang="es-ES_tradnl" dirty="0"/>
            </a:br>
            <a:r>
              <a:rPr lang="es-ES_tradnl" dirty="0"/>
              <a:t>                        </a:t>
            </a:r>
            <a:r>
              <a:rPr lang="es-ES_tradnl" sz="3200" dirty="0" err="1">
                <a:solidFill>
                  <a:srgbClr val="C00000"/>
                </a:solidFill>
              </a:rPr>
              <a:t>Greater</a:t>
            </a:r>
            <a:r>
              <a:rPr lang="es-ES_tradnl" sz="3200" dirty="0">
                <a:solidFill>
                  <a:srgbClr val="C00000"/>
                </a:solidFill>
              </a:rPr>
              <a:t> New York Conference of      				                   Seventh-day </a:t>
            </a:r>
            <a:r>
              <a:rPr lang="es-ES_tradnl" sz="3200" dirty="0" err="1">
                <a:solidFill>
                  <a:srgbClr val="C00000"/>
                </a:solidFill>
              </a:rPr>
              <a:t>Adventists</a:t>
            </a:r>
            <a:endParaRPr lang="es-ES_tradnl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C7950E-45D8-624A-BE72-C1E6FDED6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521" y="5293372"/>
            <a:ext cx="7526338" cy="907011"/>
          </a:xfrm>
        </p:spPr>
        <p:txBody>
          <a:bodyPr>
            <a:normAutofit lnSpcReduction="10000"/>
          </a:bodyPr>
          <a:lstStyle/>
          <a:p>
            <a:r>
              <a:rPr lang="es-ES_tradnl" sz="2400" dirty="0"/>
              <a:t>Elias Zabala Sr.</a:t>
            </a:r>
          </a:p>
          <a:p>
            <a:r>
              <a:rPr lang="es-ES_tradnl" sz="2400" dirty="0"/>
              <a:t>Tesorero, Union del Atlántico</a:t>
            </a:r>
          </a:p>
        </p:txBody>
      </p:sp>
    </p:spTree>
    <p:extLst>
      <p:ext uri="{BB962C8B-B14F-4D97-AF65-F5344CB8AC3E}">
        <p14:creationId xmlns:p14="http://schemas.microsoft.com/office/powerpoint/2010/main" val="2448953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DO" dirty="0"/>
              <a:t>DOS GRANDES PELIGROS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s-DO" sz="2800" dirty="0"/>
              <a:t>Que los que están en los niveles estratégicos quieran usar la iglesia para cumplir sus agendas</a:t>
            </a:r>
          </a:p>
          <a:p>
            <a:pPr>
              <a:buFont typeface="+mj-lt"/>
              <a:buAutoNum type="arabicPeriod"/>
            </a:pPr>
            <a:endParaRPr lang="es-DO" sz="2800" dirty="0"/>
          </a:p>
          <a:p>
            <a:pPr>
              <a:buFont typeface="+mj-lt"/>
              <a:buAutoNum type="arabicPeriod"/>
            </a:pPr>
            <a:r>
              <a:rPr lang="es-DO" sz="2800" dirty="0"/>
              <a:t>Que el que esta en el nivel de operaciones tenga sus ojos puestos en los otros niveles,y pierda el enfoque en la iglesia local</a:t>
            </a:r>
          </a:p>
        </p:txBody>
      </p:sp>
    </p:spTree>
    <p:extLst>
      <p:ext uri="{BB962C8B-B14F-4D97-AF65-F5344CB8AC3E}">
        <p14:creationId xmlns:p14="http://schemas.microsoft.com/office/powerpoint/2010/main" val="11859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33F18-D915-0346-A59D-6D4A0E01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Manejos de Procedimientos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7E635-3FC2-2245-849E-6CB9A8ECB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11" y="2222286"/>
            <a:ext cx="8379912" cy="407830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Uso del Manual de la Iglesia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Feligresía: asimilación, transferencias y reclamación de miembros 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Nombramiento y adiestramiento de oficiales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Disciplina eclesiástica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Servicios y ordenanzas de la iglesia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Juntas administrativas y su funciones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7675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B5747-5487-DB47-B619-AF2A226CA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Administración Eclesiástica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CC6A1-BCC7-5A40-BD4C-6C630E171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1" y="2175947"/>
            <a:ext cx="8505171" cy="451295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Desarrolle una perspectiva adecuada de la iglesia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Trabaje con un presupuesto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Anticipe reuniones con sus ancianos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Confirme el compromiso de miembros en áreas de servicios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Supervise las funciones votadas en la Junta administrativa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Establezca y mantenga un sistema de control interno de las finanzas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000" dirty="0"/>
              <a:t>Use los procedimientos estándares de la iglesia tales como: reportes, remesas, auditorias, firmas de cheques, etc.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8400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Dirigiendo eventos efectivamente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159" y="1975937"/>
            <a:ext cx="6350696" cy="4753305"/>
          </a:xfrm>
        </p:spPr>
        <p:txBody>
          <a:bodyPr>
            <a:normAutofit fontScale="92500"/>
          </a:bodyPr>
          <a:lstStyle/>
          <a:p>
            <a:r>
              <a:rPr lang="es-ES_tradnl" sz="2400" dirty="0"/>
              <a:t>Planifique con tiempo</a:t>
            </a:r>
          </a:p>
          <a:p>
            <a:r>
              <a:rPr lang="es-ES_tradnl" sz="2400" dirty="0"/>
              <a:t>Establezca fechas consistentes</a:t>
            </a:r>
          </a:p>
          <a:p>
            <a:r>
              <a:rPr lang="es-ES_tradnl" sz="2400" dirty="0"/>
              <a:t>Discuta los puntos en agenda</a:t>
            </a:r>
          </a:p>
          <a:p>
            <a:r>
              <a:rPr lang="es-ES_tradnl" sz="2400" dirty="0"/>
              <a:t>Mantenga un balance entre la teoría y la practica</a:t>
            </a:r>
          </a:p>
          <a:p>
            <a:r>
              <a:rPr lang="es-ES_tradnl" sz="2400" dirty="0"/>
              <a:t>Sea puntual, al inicio y al final</a:t>
            </a:r>
          </a:p>
          <a:p>
            <a:r>
              <a:rPr lang="es-ES_tradnl" sz="2400" dirty="0"/>
              <a:t>Maneje el tiempo para la discusión de cada punto</a:t>
            </a:r>
          </a:p>
          <a:p>
            <a:r>
              <a:rPr lang="es-ES_tradnl" sz="2400" dirty="0"/>
              <a:t>Evite alto contenido y material de promoción</a:t>
            </a:r>
          </a:p>
          <a:p>
            <a:r>
              <a:rPr lang="es-ES_tradnl" sz="2400" dirty="0"/>
              <a:t>Revise equipos electrónicos antes de iniciar</a:t>
            </a:r>
          </a:p>
          <a:p>
            <a:r>
              <a:rPr lang="es-ES_tradnl" sz="2400" dirty="0"/>
              <a:t>Provea tiempo para descanso y refrigerio</a:t>
            </a:r>
          </a:p>
          <a:p>
            <a:r>
              <a:rPr lang="es-ES_tradnl" sz="2400" dirty="0"/>
              <a:t>Busque mas poder espiritual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999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D000E-FBA2-854E-91B5-CF54FC185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+mn-lt"/>
              </a:rPr>
              <a:t>Relación con la Organización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DA315-F561-454C-87D7-705AABAFD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4000" dirty="0"/>
              <a:t>El pastor debe siempre mantener una relación de colaboración positiva con la organización para el progreso de la obra.  </a:t>
            </a:r>
          </a:p>
        </p:txBody>
      </p:sp>
    </p:spTree>
    <p:extLst>
      <p:ext uri="{BB962C8B-B14F-4D97-AF65-F5344CB8AC3E}">
        <p14:creationId xmlns:p14="http://schemas.microsoft.com/office/powerpoint/2010/main" val="3096197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/>
              <a:t>Privilegios del pastor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3984" y="2284916"/>
            <a:ext cx="8033375" cy="427872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Llamado por Dios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Compartir en los sufrimientos de Cristo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Voz de representación entre la iglesia y la asociación  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Conducir almas a la iglesia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Líder comunitario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Ordenado para la obra mundial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Es empleado de la organización, con beneficios marginales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Su posición es reconocida a todos los niveles eclesiásticos</a:t>
            </a:r>
          </a:p>
        </p:txBody>
      </p:sp>
    </p:spTree>
    <p:extLst>
      <p:ext uri="{BB962C8B-B14F-4D97-AF65-F5344CB8AC3E}">
        <p14:creationId xmlns:p14="http://schemas.microsoft.com/office/powerpoint/2010/main" val="223214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/>
              <a:t>Responsabilidades del Pastor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46" y="2222287"/>
            <a:ext cx="8467594" cy="445408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Su desarrollo espiritual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Mantener liderazgo evangelístico y administrativo en su iglesia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Proveer cuidado pastoral a los miembros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Mantener ética profesional y productividad ministerial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Adherirse al reglamento operativo de la organización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Sabio manejo del tiempo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/>
              <a:t>Promover transparencia y unidad en la iglesia</a:t>
            </a:r>
          </a:p>
        </p:txBody>
      </p:sp>
    </p:spTree>
    <p:extLst>
      <p:ext uri="{BB962C8B-B14F-4D97-AF65-F5344CB8AC3E}">
        <p14:creationId xmlns:p14="http://schemas.microsoft.com/office/powerpoint/2010/main" val="30419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4CA3-9707-4241-83F4-FE822B07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Avance Profesional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51C68-766F-FF44-AB73-95305470E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42367"/>
            <a:ext cx="7705350" cy="4334006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400" dirty="0"/>
              <a:t>Competencias Profesionales</a:t>
            </a:r>
          </a:p>
          <a:p>
            <a:pPr lvl="2"/>
            <a:r>
              <a:rPr lang="es-ES_tradnl" sz="1800" dirty="0"/>
              <a:t>Desarrolle una destreza dentro de su plan</a:t>
            </a:r>
          </a:p>
          <a:p>
            <a:pPr lvl="2"/>
            <a:r>
              <a:rPr lang="es-ES_tradnl" sz="1800" dirty="0"/>
              <a:t>Analice la conducta humana </a:t>
            </a:r>
          </a:p>
          <a:p>
            <a:pPr lvl="2"/>
            <a:r>
              <a:rPr lang="es-ES_tradnl" sz="1800" dirty="0"/>
              <a:t>Estudie los reglamentos de la organización</a:t>
            </a:r>
          </a:p>
          <a:p>
            <a:pPr marL="457189" lvl="1" indent="0">
              <a:buNone/>
            </a:pPr>
            <a:endParaRPr lang="es-ES_tradnl" sz="2000" dirty="0"/>
          </a:p>
          <a:p>
            <a:pPr marL="514350" indent="-514350">
              <a:buFont typeface="+mj-lt"/>
              <a:buAutoNum type="arabicPeriod"/>
            </a:pPr>
            <a:r>
              <a:rPr lang="es-ES_tradnl" sz="2400" dirty="0"/>
              <a:t>Expanda su circulo</a:t>
            </a:r>
          </a:p>
          <a:p>
            <a:pPr lvl="2"/>
            <a:r>
              <a:rPr lang="es-ES_tradnl" sz="1800" dirty="0"/>
              <a:t>Invierta en sus relaciones personales</a:t>
            </a:r>
          </a:p>
          <a:p>
            <a:pPr lvl="2"/>
            <a:r>
              <a:rPr lang="es-ES_tradnl" sz="1800" dirty="0"/>
              <a:t>Comparta sus conocimientos y punto de vista</a:t>
            </a:r>
          </a:p>
          <a:p>
            <a:pPr lvl="2"/>
            <a:r>
              <a:rPr lang="es-ES_tradnl" sz="1800" dirty="0"/>
              <a:t>Provea mentoría a lideres en crecimiento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084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4CA3-9707-4241-83F4-FE822B07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722"/>
            <a:ext cx="7886700" cy="1325563"/>
          </a:xfrm>
        </p:spPr>
        <p:txBody>
          <a:bodyPr/>
          <a:lstStyle/>
          <a:p>
            <a:r>
              <a:rPr lang="es-ES_tradnl" dirty="0"/>
              <a:t>Avance Profesional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51C68-766F-FF44-AB73-95305470E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152" y="2054267"/>
            <a:ext cx="7237695" cy="470352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ES_tradnl" sz="2400" dirty="0"/>
              <a:t>Abra su mundo</a:t>
            </a:r>
          </a:p>
          <a:p>
            <a:pPr lvl="2"/>
            <a:r>
              <a:rPr lang="es-ES_tradnl" sz="1800" dirty="0"/>
              <a:t>Aprenda o lea algo nuevo cada día</a:t>
            </a:r>
          </a:p>
          <a:p>
            <a:pPr lvl="2"/>
            <a:r>
              <a:rPr lang="es-ES_tradnl" sz="1800" dirty="0"/>
              <a:t>Busque un mentor que le ayude a crecer</a:t>
            </a:r>
          </a:p>
          <a:p>
            <a:pPr lvl="2"/>
            <a:r>
              <a:rPr lang="es-ES_tradnl" sz="1800" dirty="0"/>
              <a:t>Aproveche cada oportunidad para dirigir</a:t>
            </a:r>
          </a:p>
          <a:p>
            <a:pPr lvl="2"/>
            <a:r>
              <a:rPr lang="es-ES_tradnl" sz="1800" dirty="0"/>
              <a:t>Practique un Hobby o deporte </a:t>
            </a:r>
          </a:p>
          <a:p>
            <a:pPr lvl="2"/>
            <a:r>
              <a:rPr lang="es-ES_tradnl" sz="1800" dirty="0"/>
              <a:t>Avance sus estudios en áreas que complementarias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s-ES_tradnl" sz="2400" dirty="0"/>
              <a:t>Busque la sabiduría</a:t>
            </a:r>
          </a:p>
          <a:p>
            <a:pPr lvl="2"/>
            <a:r>
              <a:rPr lang="es-ES_tradnl" sz="1800" dirty="0"/>
              <a:t>Mantenga un circulo de consejeros confiables</a:t>
            </a:r>
          </a:p>
          <a:p>
            <a:pPr lvl="2"/>
            <a:r>
              <a:rPr lang="es-ES_tradnl" sz="1800" dirty="0"/>
              <a:t>Desarrolle la disciplina de hacer preguntas</a:t>
            </a:r>
          </a:p>
          <a:p>
            <a:pPr lvl="2"/>
            <a:r>
              <a:rPr lang="es-ES_tradnl" sz="1800" dirty="0"/>
              <a:t>Evalúa tu crecimiento usando la retroalimentación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0824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Como Dirigir cuando usted no es el líder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5421"/>
            <a:ext cx="8177147" cy="477337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600" dirty="0"/>
              <a:t>Desarrolle la habilidad de tomar el pulso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600" dirty="0"/>
              <a:t>Amplifique la visión del líder. Repita, clarifique, refuerce la visión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600" dirty="0"/>
              <a:t>Sea el líder multiplicador. Identifique y enliste otros lideres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600" dirty="0"/>
              <a:t>Cubra las brechas. Con tacto, diplomacia y en forma dinámica. El líder de la organización siempre busca individuos confiables para asignarle funciones y ver resultados en el trabajo.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7499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BFDBC-BCB2-C64F-8EAB-B9AAAECE4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Bosquejo de la Presentación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3D214-E26B-0345-A618-A4D87E8D8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257" y="2303813"/>
            <a:ext cx="7524003" cy="4554187"/>
          </a:xfrm>
        </p:spPr>
        <p:txBody>
          <a:bodyPr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La Iglesia: una entidad administrativa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Elementos Éticos Indispensables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Rendición de Cuentas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Manejos de Procedimientos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Administración Eclesiástica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Relación con la Organización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Avance Profesional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000" dirty="0"/>
              <a:t>Conclusiones de Liderazgo</a:t>
            </a:r>
          </a:p>
          <a:p>
            <a:pPr marL="0" indent="0">
              <a:buNone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4265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Conclusiones de Liderazgo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7419"/>
            <a:ext cx="7886699" cy="419621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Su habilidad para lidiar con conflictos determinara tu dirección en los próximos 20 años.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Dios te promoverá solo hasta tu nivel de paciencia y tolerancia.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El ambiente corporativo y de negocios le paga a sus lideres para que enfrenten los problemas.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Es de poca sabiduría promover a lideres a funciones de mas alta responsabilidad sin que tengan la preparación.  </a:t>
            </a:r>
          </a:p>
        </p:txBody>
      </p:sp>
    </p:spTree>
    <p:extLst>
      <p:ext uri="{BB962C8B-B14F-4D97-AF65-F5344CB8AC3E}">
        <p14:creationId xmlns:p14="http://schemas.microsoft.com/office/powerpoint/2010/main" val="306787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Conclusiones de Liderazgo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8" y="2217107"/>
            <a:ext cx="7886700" cy="434653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El que mas recibe, mas se requiere de el.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Mientras mas alta la función, mas grandes los conflictos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El líder no elige la crisis que va a enfrentar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Nunca estarás mal haciendo lo que es correcto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El viaje es tan importante como el destino final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s-ES_tradnl" sz="2600" dirty="0"/>
              <a:t>Ser líder no te hace una persona diferente, solo se demuestra quien realmente eres.</a:t>
            </a:r>
          </a:p>
        </p:txBody>
      </p:sp>
    </p:spTree>
    <p:extLst>
      <p:ext uri="{BB962C8B-B14F-4D97-AF65-F5344CB8AC3E}">
        <p14:creationId xmlns:p14="http://schemas.microsoft.com/office/powerpoint/2010/main" val="285886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Éxito en el Ministerio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2222286"/>
            <a:ext cx="8705589" cy="43288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_tradnl" sz="3200" dirty="0"/>
              <a:t>Para tener éxito en el ministerio se necesita mas que el mero conocimiento de libros. El pastor debe tener integridad, inteligencia, laboriosidad, energía y tacto. Todas esas cualidades son altamente esenciales para el ministro de Cristo. Nadie que posea estas cualidades será inferior, sino que tendrá alta influencia. </a:t>
            </a:r>
            <a:r>
              <a:rPr lang="es-ES_tradnl" sz="1600" dirty="0" err="1"/>
              <a:t>M</a:t>
            </a:r>
            <a:r>
              <a:rPr lang="es-ES_tradnl" dirty="0" err="1"/>
              <a:t>Pa</a:t>
            </a:r>
            <a:r>
              <a:rPr lang="es-ES_tradnl" dirty="0"/>
              <a:t> 53.2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148770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8E19-A1F1-CB4C-83B9-6F9B04008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Gracias por su atención y la oportunidad de revisar este contenido.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51794-3EF4-7F45-9BF1-9215C2E27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8831" y="5280846"/>
            <a:ext cx="7526338" cy="957115"/>
          </a:xfrm>
        </p:spPr>
        <p:txBody>
          <a:bodyPr>
            <a:normAutofit/>
          </a:bodyPr>
          <a:lstStyle/>
          <a:p>
            <a:r>
              <a:rPr lang="es-ES_tradnl" sz="3600" dirty="0"/>
              <a:t>Es tiempo para hacer preguntas!</a:t>
            </a:r>
          </a:p>
        </p:txBody>
      </p:sp>
    </p:spTree>
    <p:extLst>
      <p:ext uri="{BB962C8B-B14F-4D97-AF65-F5344CB8AC3E}">
        <p14:creationId xmlns:p14="http://schemas.microsoft.com/office/powerpoint/2010/main" val="157477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38B7-BFB3-7941-B6C1-494B9FBF2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La Iglesia: una entidad administrativa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52684-1698-A141-BF44-219317C14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359" y="2222286"/>
            <a:ext cx="8379912" cy="427872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3200" dirty="0"/>
              <a:t>La actividad mas Importante es: Hacer Discípulos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200" dirty="0"/>
              <a:t>La iglesia local: base y centro del sistema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200" dirty="0"/>
              <a:t>El Sistema Adventista es Interdependiente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200" dirty="0"/>
              <a:t>La estructura soporta la Misión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3200" dirty="0"/>
              <a:t>Mantener Balance </a:t>
            </a:r>
          </a:p>
          <a:p>
            <a:pPr marL="0" indent="0">
              <a:buNone/>
            </a:pPr>
            <a:r>
              <a:rPr lang="es-DO" sz="3200" dirty="0"/>
              <a:t>Hay que mantener el balance para que no se destruya la obra que fue levantada por medio de labor prudente y cuidadosa.</a:t>
            </a:r>
            <a:r>
              <a:rPr lang="es-DO" sz="2400" dirty="0"/>
              <a:t> </a:t>
            </a:r>
            <a:r>
              <a:rPr lang="es-DO" dirty="0"/>
              <a:t>(O.E., Idem)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858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DO" dirty="0"/>
              <a:t>Base del Sistema Adventista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29841"/>
            <a:ext cx="7886700" cy="42728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DO" sz="3200" dirty="0"/>
              <a:t>En la iglesia local es donde se implementa el evangelismo 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3200" dirty="0"/>
              <a:t>Todo el que es parte del sistema debe justificar su existencia en su relación con la iglesia local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3200" dirty="0"/>
              <a:t>Nuestros programas y actividades deben estar orientados a la iglesia local</a:t>
            </a:r>
          </a:p>
          <a:p>
            <a:pPr marL="514350" indent="-514350">
              <a:buFont typeface="+mj-lt"/>
              <a:buAutoNum type="arabicPeriod"/>
            </a:pPr>
            <a:r>
              <a:rPr lang="es-DO" sz="3200" dirty="0"/>
              <a:t>Reconocer que el elemento mas cercano a la congregación es el pastor</a:t>
            </a:r>
          </a:p>
          <a:p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71939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303" y="237508"/>
            <a:ext cx="7153665" cy="1317116"/>
          </a:xfrm>
        </p:spPr>
        <p:txBody>
          <a:bodyPr>
            <a:noAutofit/>
          </a:bodyPr>
          <a:lstStyle/>
          <a:p>
            <a:r>
              <a:rPr lang="es-ES_tradnl" sz="4500" dirty="0"/>
              <a:t>Entendiendo Nuestro Sistema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25525798"/>
              </p:ext>
            </p:extLst>
          </p:nvPr>
        </p:nvGraphicFramePr>
        <p:xfrm>
          <a:off x="70606" y="2345758"/>
          <a:ext cx="8713057" cy="4230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161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9462FB-8FC8-8742-A965-4837C51D4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60F3E2-701C-DF4C-A1CD-7350AF9E11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D8E0D4-CE0E-8B42-B86B-59F22548F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A6B599-BCFF-1543-AC3D-FD26366E30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824E09-A4A6-CF41-94F7-81B680416C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C2838A-62EE-B741-AC8C-DD8EA46936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00B229-25F4-D94B-AD3A-E5F07A4B78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35AA6-0682-1345-B975-A0662A8266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Cual es el Ideal?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3567" y="2222286"/>
            <a:ext cx="8242126" cy="44039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DO" sz="2800" dirty="0"/>
              <a:t>Establecer plan de acción para el Discipulado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Aumentar relevancia de la iglesia en la comunidad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Utilizar cada miembro de iglesia en el proceso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Hacer sabio uso de las finanzas de la iglesia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Mantener la interdependencia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Apoyar la visión y estrategia de los lideres</a:t>
            </a:r>
          </a:p>
          <a:p>
            <a:pPr marL="457200" indent="-457200">
              <a:buFont typeface="+mj-lt"/>
              <a:buAutoNum type="arabicPeriod"/>
            </a:pPr>
            <a:r>
              <a:rPr lang="es-DO" sz="2800" dirty="0"/>
              <a:t>Mantener una actitud de Oración y Servicio</a:t>
            </a:r>
          </a:p>
          <a:p>
            <a:endParaRPr lang="es-DO" dirty="0"/>
          </a:p>
        </p:txBody>
      </p:sp>
    </p:spTree>
    <p:extLst>
      <p:ext uri="{BB962C8B-B14F-4D97-AF65-F5344CB8AC3E}">
        <p14:creationId xmlns:p14="http://schemas.microsoft.com/office/powerpoint/2010/main" val="302863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ABAE-74FD-5F46-A0FC-66CD2A4DB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Elementos Éticos Indispensables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82430-0C17-2D48-98E0-10A53B5E0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898" y="2279738"/>
            <a:ext cx="7899784" cy="448431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Mantener una vida que glorifique a Dios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Una vida guiada por las Sagradas Escrituras, la oración y el Espíritu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Ser honesto y practicar la integridad en todos los aspectos de la vida y persona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Mantener el honor, moralidad, integridad y dignidad de la profesión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Mantenerse profesionalmente competente en su carrera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3400" dirty="0"/>
              <a:t>Evitar todo Conflicto de Intereses. Manteniendo sus finanzas separada del dinero de la iglesia y sus miembros.</a:t>
            </a:r>
            <a:r>
              <a:rPr lang="es-ES_tradnl" sz="2300" dirty="0"/>
              <a:t> </a:t>
            </a:r>
            <a:r>
              <a:rPr lang="es-ES_tradnl" sz="2600" dirty="0"/>
              <a:t>Professional </a:t>
            </a:r>
            <a:r>
              <a:rPr lang="es-ES_tradnl" sz="2600" dirty="0" err="1"/>
              <a:t>Code</a:t>
            </a:r>
            <a:r>
              <a:rPr lang="es-ES_tradnl" sz="2600" dirty="0"/>
              <a:t> of </a:t>
            </a:r>
            <a:r>
              <a:rPr lang="es-ES_tradnl" sz="2600" dirty="0" err="1"/>
              <a:t>Ethics</a:t>
            </a:r>
            <a:r>
              <a:rPr lang="es-ES_tradnl" sz="2600" dirty="0"/>
              <a:t> (2005)</a:t>
            </a:r>
            <a:endParaRPr lang="es-ES_tradnl" sz="2300" dirty="0"/>
          </a:p>
          <a:p>
            <a:pPr marL="514350" indent="-514350">
              <a:buFont typeface="+mj-lt"/>
              <a:buAutoNum type="arabicPeriod"/>
            </a:pPr>
            <a:endParaRPr lang="es-ES_tradnl" dirty="0"/>
          </a:p>
          <a:p>
            <a:pPr marL="514350" indent="-514350">
              <a:buFont typeface="+mj-lt"/>
              <a:buAutoNum type="arabicPeriod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5547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38FB-8816-DD4C-845D-9C8D9210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Perfil Profesional del Pastor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166C1-0C12-4C43-8A4B-9329B555B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997" y="2222286"/>
            <a:ext cx="7524003" cy="43162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Predicador y comunicador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Confidente y consejero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Figura de autoridad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Modelo transparencia, de conducta y lenguaje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Finanzas personales y corporativa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800" dirty="0"/>
              <a:t>Obedecer las leyes federales y estatales</a:t>
            </a:r>
          </a:p>
        </p:txBody>
      </p:sp>
    </p:spTree>
    <p:extLst>
      <p:ext uri="{BB962C8B-B14F-4D97-AF65-F5344CB8AC3E}">
        <p14:creationId xmlns:p14="http://schemas.microsoft.com/office/powerpoint/2010/main" val="247658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442F-77DD-2D43-80DC-7C278726A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Rendición de Cuentas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F069-31D0-4C49-BE82-520F213DE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2281527"/>
            <a:ext cx="8467593" cy="439484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Dios, quien nos llamo a su obra sagrada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la congregación: ejerciendo liderazgo, cuidado pastoral y sirviendo a la comunidad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sus colegas ministros: consultando y colaborando en el servicio a los miembros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las departamentos: asistiendo y contribuyendo al desarrollo de la misión y objetivos. 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la Asociación: como la organización que emplea y provee beneficios</a:t>
            </a:r>
          </a:p>
          <a:p>
            <a:pPr marL="514350" indent="-514350">
              <a:buFont typeface="+mj-lt"/>
              <a:buAutoNum type="arabicPeriod"/>
            </a:pPr>
            <a:r>
              <a:rPr lang="es-ES_tradnl" sz="2600" dirty="0"/>
              <a:t>A la Organización mundial: sus principios, creencias y reglamentos operacionales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4486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{DDF06B2D-1D3B-8D49-BC43-7DCF7C354807}tf10001121</Template>
  <TotalTime>5303</TotalTime>
  <Words>1189</Words>
  <Application>Microsoft Macintosh PowerPoint</Application>
  <PresentationFormat>On-screen Show (4:3)</PresentationFormat>
  <Paragraphs>161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Trebuchet MS</vt:lpstr>
      <vt:lpstr>Wingdings 2</vt:lpstr>
      <vt:lpstr>Quotable</vt:lpstr>
      <vt:lpstr>El Pastor  y su relación con la Iglesia                         Greater New York Conference of                             Seventh-day Adventists</vt:lpstr>
      <vt:lpstr>Bosquejo de la Presentación </vt:lpstr>
      <vt:lpstr>La Iglesia: una entidad administrativa</vt:lpstr>
      <vt:lpstr>Base del Sistema Adventista</vt:lpstr>
      <vt:lpstr>Entendiendo Nuestro Sistema</vt:lpstr>
      <vt:lpstr>Cual es el Ideal?</vt:lpstr>
      <vt:lpstr>Elementos Éticos Indispensables</vt:lpstr>
      <vt:lpstr>Perfil Profesional del Pastor</vt:lpstr>
      <vt:lpstr>Rendición de Cuentas</vt:lpstr>
      <vt:lpstr>DOS GRANDES PELIGROS</vt:lpstr>
      <vt:lpstr>Manejos de Procedimientos</vt:lpstr>
      <vt:lpstr>Administración Eclesiástica</vt:lpstr>
      <vt:lpstr>Dirigiendo eventos efectivamente</vt:lpstr>
      <vt:lpstr>Relación con la Organización</vt:lpstr>
      <vt:lpstr>Privilegios del pastor</vt:lpstr>
      <vt:lpstr>Responsabilidades del Pastor </vt:lpstr>
      <vt:lpstr>Avance Profesional</vt:lpstr>
      <vt:lpstr>Avance Profesional</vt:lpstr>
      <vt:lpstr>Como Dirigir cuando usted no es el líder</vt:lpstr>
      <vt:lpstr>Conclusiones de Liderazgo</vt:lpstr>
      <vt:lpstr>Conclusiones de Liderazgo</vt:lpstr>
      <vt:lpstr>Éxito en el Ministerio</vt:lpstr>
      <vt:lpstr>Gracias por su atención y la oportunidad de revisar este contenido.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Pastor: Administrando la Iglesia del Futuro </dc:title>
  <dc:creator>Elias Zabala Sr</dc:creator>
  <cp:lastModifiedBy>Elias Zabala Sr</cp:lastModifiedBy>
  <cp:revision>60</cp:revision>
  <dcterms:created xsi:type="dcterms:W3CDTF">2018-10-15T20:11:38Z</dcterms:created>
  <dcterms:modified xsi:type="dcterms:W3CDTF">2018-10-23T15:37:21Z</dcterms:modified>
</cp:coreProperties>
</file>